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57" r:id="rId3"/>
    <p:sldId id="261" r:id="rId4"/>
    <p:sldId id="264" r:id="rId5"/>
    <p:sldId id="262" r:id="rId6"/>
    <p:sldId id="263" r:id="rId7"/>
    <p:sldId id="275" r:id="rId8"/>
    <p:sldId id="266" r:id="rId9"/>
    <p:sldId id="272" r:id="rId10"/>
    <p:sldId id="273" r:id="rId11"/>
    <p:sldId id="274" r:id="rId12"/>
    <p:sldId id="265" r:id="rId13"/>
    <p:sldId id="269" r:id="rId14"/>
    <p:sldId id="270" r:id="rId15"/>
    <p:sldId id="259" r:id="rId16"/>
  </p:sldIdLst>
  <p:sldSz cx="9144000" cy="6858000" type="screen4x3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83" autoAdjust="0"/>
  </p:normalViewPr>
  <p:slideViewPr>
    <p:cSldViewPr>
      <p:cViewPr varScale="1">
        <p:scale>
          <a:sx n="106" d="100"/>
          <a:sy n="106" d="100"/>
        </p:scale>
        <p:origin x="-16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97489-1DE9-4644-88CB-C11EF17B0D85}" type="datetimeFigureOut">
              <a:rPr lang="sk-SK" smtClean="0"/>
              <a:t>28. 11. 2016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D4BCB-3511-4ED8-B9EE-8E608FB866B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12183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99565"/>
            <a:ext cx="9170348" cy="365843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72400" cy="1470025"/>
          </a:xfrm>
        </p:spPr>
        <p:txBody>
          <a:bodyPr>
            <a:normAutofit/>
          </a:bodyPr>
          <a:lstStyle>
            <a:lvl1pPr>
              <a:defRPr sz="3600" b="1" cap="all" spc="100" baseline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endParaRPr lang="sk-SK" dirty="0"/>
          </a:p>
        </p:txBody>
      </p:sp>
      <p:pic>
        <p:nvPicPr>
          <p:cNvPr id="8" name="Obrázok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87" y="119931"/>
            <a:ext cx="71755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ĺžnik 14"/>
          <p:cNvSpPr>
            <a:spLocks noChangeArrowheads="1"/>
          </p:cNvSpPr>
          <p:nvPr userDrawn="1"/>
        </p:nvSpPr>
        <p:spPr bwMode="auto">
          <a:xfrm>
            <a:off x="1498600" y="117475"/>
            <a:ext cx="4017963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k-SK" sz="1000" b="1" dirty="0"/>
              <a:t>MINISTERSTVO ŽIVOTNÉHO PROSTREDIA SR</a:t>
            </a:r>
          </a:p>
          <a:p>
            <a:r>
              <a:rPr lang="sk-SK" sz="1000" dirty="0"/>
              <a:t>Sekcia environmentálnych programov a projektov</a:t>
            </a:r>
          </a:p>
          <a:p>
            <a:r>
              <a:rPr lang="sk-SK" sz="1000" b="1" dirty="0">
                <a:solidFill>
                  <a:srgbClr val="004200"/>
                </a:solidFill>
              </a:rPr>
              <a:t>Riadiaci orgán pre Operačný program Životné prostredie</a:t>
            </a:r>
          </a:p>
          <a:p>
            <a:r>
              <a:rPr lang="sk-SK" sz="1000" dirty="0"/>
              <a:t>Nám. Ľ. Štúra 1, 812 35  Bratislava</a:t>
            </a:r>
          </a:p>
          <a:p>
            <a:r>
              <a:rPr lang="sk-SK" sz="1000" dirty="0" err="1"/>
              <a:t>www.opzp.sk</a:t>
            </a:r>
            <a:endParaRPr lang="sk-SK" sz="1000" dirty="0"/>
          </a:p>
        </p:txBody>
      </p:sp>
      <p:pic>
        <p:nvPicPr>
          <p:cNvPr id="11" name="Obrázok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238" y="0"/>
            <a:ext cx="305435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308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8868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6934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687" y="836712"/>
            <a:ext cx="8229600" cy="1143000"/>
          </a:xfrm>
        </p:spPr>
        <p:txBody>
          <a:bodyPr>
            <a:normAutofit/>
          </a:bodyPr>
          <a:lstStyle>
            <a:lvl1pPr>
              <a:defRPr sz="4000" cap="small" baseline="0"/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2060848"/>
            <a:ext cx="8229600" cy="432048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289" y="188640"/>
            <a:ext cx="3176396" cy="54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2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9711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6206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10584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6414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894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4878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6243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1000">
              <a:srgbClr val="EEF3E2"/>
            </a:gs>
            <a:gs pos="41000">
              <a:schemeClr val="accent3">
                <a:lumMod val="20000"/>
                <a:lumOff val="80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530398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530398" y="1628800"/>
            <a:ext cx="822960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7668344" y="6453336"/>
            <a:ext cx="1018456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606B1-7975-4BEE-B0E4-2EAE8A95FE47}" type="slidenum">
              <a:rPr lang="sk-SK" smtClean="0"/>
              <a:t>‹#›</a:t>
            </a:fld>
            <a:endParaRPr lang="sk-SK"/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03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898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" y="0"/>
            <a:ext cx="9133872" cy="6858000"/>
          </a:xfrm>
          <a:prstGeom prst="rect">
            <a:avLst/>
          </a:prstGeom>
        </p:spPr>
      </p:pic>
      <p:sp>
        <p:nvSpPr>
          <p:cNvPr id="4" name="Nadpis 1"/>
          <p:cNvSpPr txBox="1">
            <a:spLocks/>
          </p:cNvSpPr>
          <p:nvPr/>
        </p:nvSpPr>
        <p:spPr>
          <a:xfrm>
            <a:off x="452136" y="1556792"/>
            <a:ext cx="8229600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sk-SK" sz="2900" cap="all" dirty="0"/>
              <a:t>Návrh záverečnej správy o vykonávaní Operačného programu</a:t>
            </a:r>
            <a:br>
              <a:rPr lang="sk-SK" sz="2900" cap="all" dirty="0"/>
            </a:br>
            <a:r>
              <a:rPr lang="sk-SK" sz="2900" cap="all" dirty="0"/>
              <a:t>Životné prostredie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4716016" y="5013176"/>
            <a:ext cx="4539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2700" b="1" cap="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16. zasadnutie </a:t>
            </a:r>
          </a:p>
          <a:p>
            <a:pPr algn="ctr"/>
            <a:r>
              <a:rPr lang="sk-SK" sz="2700" b="1" cap="all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Monitorovacieho výboru </a:t>
            </a:r>
          </a:p>
          <a:p>
            <a:endParaRPr lang="sk-SK" dirty="0"/>
          </a:p>
        </p:txBody>
      </p:sp>
      <p:sp>
        <p:nvSpPr>
          <p:cNvPr id="6" name="BlokTextu 5"/>
          <p:cNvSpPr txBox="1"/>
          <p:nvPr/>
        </p:nvSpPr>
        <p:spPr>
          <a:xfrm>
            <a:off x="3318645" y="2699792"/>
            <a:ext cx="2496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b="1" cap="all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29. Novembra 2016</a:t>
            </a:r>
          </a:p>
          <a:p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415544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obsah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244771"/>
              </p:ext>
            </p:extLst>
          </p:nvPr>
        </p:nvGraphicFramePr>
        <p:xfrm>
          <a:off x="0" y="908720"/>
          <a:ext cx="9144000" cy="2873300"/>
        </p:xfrm>
        <a:graphic>
          <a:graphicData uri="http://schemas.openxmlformats.org/drawingml/2006/table">
            <a:tbl>
              <a:tblPr/>
              <a:tblGrid>
                <a:gridCol w="3504435"/>
                <a:gridCol w="456685"/>
                <a:gridCol w="649346"/>
                <a:gridCol w="535176"/>
                <a:gridCol w="513769"/>
                <a:gridCol w="564920"/>
                <a:gridCol w="738531"/>
                <a:gridCol w="877686"/>
                <a:gridCol w="580369"/>
                <a:gridCol w="723083"/>
              </a:tblGrid>
              <a:tr h="508336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Prioritná os 3 - Ochrana ovzdušia a minimalizácia nepriaznivých vplyvov zmeny klímy</a:t>
                      </a: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MJ</a:t>
                      </a: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Východisko OP</a:t>
                      </a: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Cieľ OP</a:t>
                      </a: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Rozdiel OP</a:t>
                      </a: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Východisko projekty</a:t>
                      </a: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Cieľ projekty</a:t>
                      </a: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Rozdiel projektov</a:t>
                      </a: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Plán. % naplnenia</a:t>
                      </a: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31.10.2016</a:t>
                      </a:r>
                      <a:endParaRPr lang="sk-SK" sz="8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4500" marR="4500" marT="450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476386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zmodernizovaných a novo nainštalovaných monitorovacích staníc Národnej </a:t>
                      </a:r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monitorov. siete </a:t>
                      </a:r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kvality ovzdušia</a:t>
                      </a:r>
                    </a:p>
                  </a:txBody>
                  <a:tcPr marL="4500" marR="4500" marT="4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4500" marR="4500" marT="4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108 %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62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6386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podporených aktivít zameraných na znižovanie znečistenia ovzdušia a počet podporených štúdií a analýz</a:t>
                      </a:r>
                    </a:p>
                  </a:txBody>
                  <a:tcPr marL="4500" marR="4500" marT="4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4500" marR="4500" marT="4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51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51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170 %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50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6386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projektov zameraných na ekologizáciu verejnej dopravy v oblastiach vyžadujúcich osobitnú ochranu ovzdušia</a:t>
                      </a:r>
                    </a:p>
                  </a:txBody>
                  <a:tcPr marL="4500" marR="4500" marT="4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4500" marR="4500" marT="4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0281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aktivít na znižovanie emisií skleníkových plynov a zmenu palivovej základne energetických zdrojov na výrobu tepla a teplej vody v prospech obnoviteľných zdrojov energie a počet podporných štúdií a programov</a:t>
                      </a:r>
                    </a:p>
                  </a:txBody>
                  <a:tcPr marL="4500" marR="4500" marT="4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4500" marR="4500" marT="45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77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77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513 %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effectLst/>
                          <a:latin typeface="Verdana"/>
                        </a:rPr>
                        <a:t>75</a:t>
                      </a:r>
                      <a:endParaRPr lang="sk-SK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Zástupný symbol obsah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5906308"/>
              </p:ext>
            </p:extLst>
          </p:nvPr>
        </p:nvGraphicFramePr>
        <p:xfrm>
          <a:off x="-1" y="3918455"/>
          <a:ext cx="9143999" cy="2813189"/>
        </p:xfrm>
        <a:graphic>
          <a:graphicData uri="http://schemas.openxmlformats.org/drawingml/2006/table">
            <a:tbl>
              <a:tblPr/>
              <a:tblGrid>
                <a:gridCol w="3503931"/>
                <a:gridCol w="456725"/>
                <a:gridCol w="610215"/>
                <a:gridCol w="574415"/>
                <a:gridCol w="513814"/>
                <a:gridCol w="569085"/>
                <a:gridCol w="864096"/>
                <a:gridCol w="864096"/>
                <a:gridCol w="464476"/>
                <a:gridCol w="723146"/>
              </a:tblGrid>
              <a:tr h="47286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Prioritná os 4 - Odpadové hospodárstvo</a:t>
                      </a: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MJ</a:t>
                      </a: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Východisko OP</a:t>
                      </a: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Cieľ OP</a:t>
                      </a: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Rozdiel OP</a:t>
                      </a: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Východisko projekty</a:t>
                      </a: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Cieľ projekty</a:t>
                      </a: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Rozdiel projektov</a:t>
                      </a: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Plán. % naplnenia</a:t>
                      </a: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31.10.2016</a:t>
                      </a:r>
                      <a:endParaRPr lang="sk-SK" sz="8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6429" marR="6429" marT="643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378895">
                <a:tc>
                  <a:txBody>
                    <a:bodyPr/>
                    <a:lstStyle/>
                    <a:p>
                      <a:pPr algn="l" fontAlgn="b"/>
                      <a:r>
                        <a:rPr lang="pl-PL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Množstvo vyseparovaných komunálnych odpadov (spolu za projekty)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t/rok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286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97 000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96 714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597,033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102 385,617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101 788,584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105 %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85 663,452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136">
                <a:tc>
                  <a:txBody>
                    <a:bodyPr/>
                    <a:lstStyle/>
                    <a:p>
                      <a:pPr algn="l" fontAlgn="b"/>
                      <a:r>
                        <a:rPr lang="sk-SK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vybudovaných alebo zmodernizovaných zariadení na separovaný zber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41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0,00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236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236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576 %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234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136">
                <a:tc>
                  <a:txBody>
                    <a:bodyPr/>
                    <a:lstStyle/>
                    <a:p>
                      <a:pPr algn="l" fontAlgn="b"/>
                      <a:r>
                        <a:rPr lang="sk-SK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Množstvo </a:t>
                      </a:r>
                      <a:r>
                        <a:rPr lang="sk-SK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materiálovo zhodnotených </a:t>
                      </a:r>
                      <a:r>
                        <a:rPr lang="sk-SK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odpadov (spolu za projekty)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t/rok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105 000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198 590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93 590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24 665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883 198,524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858 533,524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917 %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668 986,54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136">
                <a:tc>
                  <a:txBody>
                    <a:bodyPr/>
                    <a:lstStyle/>
                    <a:p>
                      <a:pPr algn="l" fontAlgn="b"/>
                      <a:r>
                        <a:rPr lang="sk-SK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vybudovaných alebo zmodernizovaných zariadení na </a:t>
                      </a:r>
                      <a:r>
                        <a:rPr lang="sk-SK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materiálové zhodnocovanie </a:t>
                      </a:r>
                      <a:r>
                        <a:rPr lang="sk-SK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odpadov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42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0,00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397 %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136">
                <a:tc>
                  <a:txBody>
                    <a:bodyPr/>
                    <a:lstStyle/>
                    <a:p>
                      <a:pPr algn="l" fontAlgn="b"/>
                      <a:r>
                        <a:rPr lang="sk-SK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vybudovaných zariadení na nakladanie s nebezpečnými odpadmi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0,00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75 %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82">
                <a:tc>
                  <a:txBody>
                    <a:bodyPr/>
                    <a:lstStyle/>
                    <a:p>
                      <a:pPr algn="l" fontAlgn="b"/>
                      <a:r>
                        <a:rPr lang="sk-SK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uzatvorených a zrekultivovaných skládok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0,00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148 %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49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82">
                <a:tc>
                  <a:txBody>
                    <a:bodyPr/>
                    <a:lstStyle/>
                    <a:p>
                      <a:pPr algn="l" fontAlgn="b"/>
                      <a:r>
                        <a:rPr lang="sk-SK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Veľkosť zrekultivovanej a </a:t>
                      </a:r>
                      <a:r>
                        <a:rPr lang="sk-SK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sanovanej</a:t>
                      </a:r>
                      <a:r>
                        <a:rPr lang="sk-SK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 plochy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km2</a:t>
                      </a:r>
                    </a:p>
                  </a:txBody>
                  <a:tcPr marL="6429" marR="6429" marT="6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0,32311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1,000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0,67689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0,00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1,0890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1,0890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</a:t>
                      </a:r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 %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1,0626</a:t>
                      </a:r>
                      <a:endParaRPr lang="sk-SK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356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Zástupný symbol obsah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9572612"/>
              </p:ext>
            </p:extLst>
          </p:nvPr>
        </p:nvGraphicFramePr>
        <p:xfrm>
          <a:off x="11152" y="836710"/>
          <a:ext cx="9132849" cy="2736305"/>
        </p:xfrm>
        <a:graphic>
          <a:graphicData uri="http://schemas.openxmlformats.org/drawingml/2006/table">
            <a:tbl>
              <a:tblPr/>
              <a:tblGrid>
                <a:gridCol w="3500161"/>
                <a:gridCol w="456128"/>
                <a:gridCol w="648554"/>
                <a:gridCol w="534524"/>
                <a:gridCol w="513143"/>
                <a:gridCol w="564231"/>
                <a:gridCol w="737630"/>
                <a:gridCol w="774829"/>
                <a:gridCol w="681448"/>
                <a:gridCol w="722201"/>
              </a:tblGrid>
              <a:tr h="5733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Prioritná os 5 - Ochrana a regenerácia prírodného prostredia a krajiny</a:t>
                      </a: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MJ</a:t>
                      </a: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Východisko OP</a:t>
                      </a: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Cieľ OP</a:t>
                      </a: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Rozdiel OP</a:t>
                      </a: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Východisko projekty</a:t>
                      </a: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Cieľ projekty</a:t>
                      </a: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Rozdiel projektov</a:t>
                      </a: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Plán. % naplnenia</a:t>
                      </a: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31.10.2016</a:t>
                      </a:r>
                      <a:endParaRPr lang="sk-SK" sz="900" b="1" i="0" u="none" strike="noStrike" kern="1200" dirty="0">
                        <a:solidFill>
                          <a:srgbClr val="FFFFFF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4500" marR="4500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451316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vybudovaných alebo zrekonštruovaných zariadení pre účely ochrany prírody a krajiny</a:t>
                      </a:r>
                    </a:p>
                  </a:txBody>
                  <a:tcPr marL="4500" marR="4500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4500" marR="4500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226 %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90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5958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Percento z celkového počtu chránených území, pre ktoré boli vybudované alebo zrekonštruované zariadenia</a:t>
                      </a:r>
                    </a:p>
                  </a:txBody>
                  <a:tcPr marL="4500" marR="4500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%</a:t>
                      </a:r>
                    </a:p>
                  </a:txBody>
                  <a:tcPr marL="4500" marR="4500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20 %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80 %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60 %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0,0</a:t>
                      </a:r>
                      <a:r>
                        <a:rPr lang="sk-SK" sz="11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26,09 %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26,09 %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43,48 %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4,35 %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4367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zrealizovaných aktivít (podujatí) zameraných na zvýšenie informovanosti, propagáciu, výchovu k ochrane prírody a vzdelávanie</a:t>
                      </a:r>
                    </a:p>
                  </a:txBody>
                  <a:tcPr marL="4500" marR="4500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4500" marR="4500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2 000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1 870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508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503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27 %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547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316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informovaných subjektov</a:t>
                      </a:r>
                    </a:p>
                  </a:txBody>
                  <a:tcPr marL="4500" marR="4500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4500" marR="4500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3 000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16 000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13 000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146 270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146 170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1124 %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53 709</a:t>
                      </a:r>
                      <a:endParaRPr lang="sk-SK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946398"/>
              </p:ext>
            </p:extLst>
          </p:nvPr>
        </p:nvGraphicFramePr>
        <p:xfrm>
          <a:off x="11152" y="3645024"/>
          <a:ext cx="9132849" cy="1368151"/>
        </p:xfrm>
        <a:graphic>
          <a:graphicData uri="http://schemas.openxmlformats.org/drawingml/2006/table">
            <a:tbl>
              <a:tblPr/>
              <a:tblGrid>
                <a:gridCol w="4797669"/>
                <a:gridCol w="873796"/>
                <a:gridCol w="929724"/>
                <a:gridCol w="766257"/>
                <a:gridCol w="735606"/>
                <a:gridCol w="1029797"/>
              </a:tblGrid>
              <a:tr h="454415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Prioritná os </a:t>
                      </a:r>
                      <a:r>
                        <a:rPr lang="pt-BR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6 – Technick</a:t>
                      </a:r>
                      <a:r>
                        <a:rPr lang="sk-SK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á pomoc</a:t>
                      </a:r>
                      <a:endParaRPr lang="pt-BR" sz="10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4499" marR="4499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MJ</a:t>
                      </a:r>
                    </a:p>
                  </a:txBody>
                  <a:tcPr marL="4499" marR="4499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Východisko OP</a:t>
                      </a:r>
                    </a:p>
                  </a:txBody>
                  <a:tcPr marL="4499" marR="4499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Cieľ OP</a:t>
                      </a:r>
                    </a:p>
                  </a:txBody>
                  <a:tcPr marL="4499" marR="4499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Rozdiel OP</a:t>
                      </a:r>
                    </a:p>
                  </a:txBody>
                  <a:tcPr marL="4499" marR="4499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sk-SK" sz="9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31.10.2016</a:t>
                      </a:r>
                      <a:endParaRPr lang="sk-SK" sz="900" b="1" i="0" u="none" strike="noStrike" kern="1200" dirty="0">
                        <a:solidFill>
                          <a:srgbClr val="FFFFFF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4499" marR="4499" marT="449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456868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novovytvorených pracovných miest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4499" marR="44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868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zrealizovaných akcií na informovanie verejnosti o OP ŽP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  <a:endParaRPr lang="sk-SK" sz="11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499" marR="44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294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uľ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06696"/>
              </p:ext>
            </p:extLst>
          </p:nvPr>
        </p:nvGraphicFramePr>
        <p:xfrm>
          <a:off x="11152" y="5085184"/>
          <a:ext cx="9132847" cy="1772816"/>
        </p:xfrm>
        <a:graphic>
          <a:graphicData uri="http://schemas.openxmlformats.org/drawingml/2006/table">
            <a:tbl>
              <a:tblPr/>
              <a:tblGrid>
                <a:gridCol w="3507901"/>
                <a:gridCol w="516953"/>
                <a:gridCol w="590804"/>
                <a:gridCol w="590804"/>
                <a:gridCol w="590804"/>
                <a:gridCol w="701579"/>
                <a:gridCol w="590804"/>
                <a:gridCol w="738505"/>
                <a:gridCol w="627729"/>
                <a:gridCol w="676964"/>
              </a:tblGrid>
              <a:tr h="629876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Prioritná os 7 - Budovanie povodňového varovného a predpovedného systému</a:t>
                      </a: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MJ</a:t>
                      </a: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Východisko OP</a:t>
                      </a: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Cieľ OP</a:t>
                      </a: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Rozdiel OP</a:t>
                      </a: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Východisko projekty</a:t>
                      </a: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Cieľ projekty</a:t>
                      </a: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Rozdiel projektov</a:t>
                      </a: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Plán. % naplnenia</a:t>
                      </a: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31.10.2016</a:t>
                      </a:r>
                      <a:endParaRPr lang="sk-SK" sz="900" b="1" i="0" u="none" strike="noStrike" dirty="0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8317" marR="8317" marT="831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3634"/>
                    </a:solidFill>
                  </a:tcPr>
                </a:tc>
              </a:tr>
              <a:tr h="38098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Počet novovytvorených pracovných miest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počet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0,00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9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Počet projektov na prevenciu rizík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počet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1,00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100%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98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Počet inštitúcií napojených na POVAPSYS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počet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2,00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100%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 dirty="0">
                          <a:effectLst/>
                          <a:latin typeface="Verdana" panose="020B0604030504040204" pitchFamily="34" charset="0"/>
                        </a:rPr>
                        <a:t>2</a:t>
                      </a:r>
                    </a:p>
                  </a:txBody>
                  <a:tcPr marL="8317" marR="8317" marT="83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94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900" cap="all" dirty="0" smtClean="0"/>
              <a:t>Monitorova</a:t>
            </a:r>
            <a:r>
              <a:rPr lang="sk-SK" sz="2900" cap="all" dirty="0" smtClean="0"/>
              <a:t>NIE OP ŽP</a:t>
            </a:r>
            <a:endParaRPr lang="pt-BR" sz="2900" cap="all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23687" y="1966057"/>
            <a:ext cx="8229600" cy="4320480"/>
          </a:xfrm>
        </p:spPr>
        <p:txBody>
          <a:bodyPr>
            <a:normAutofit fontScale="92500" lnSpcReduction="20000"/>
          </a:bodyPr>
          <a:lstStyle/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16</a:t>
            </a:r>
            <a:r>
              <a:rPr lang="sk-SK" sz="1800" dirty="0">
                <a:cs typeface="Tahoma" pitchFamily="34" charset="0"/>
              </a:rPr>
              <a:t> </a:t>
            </a:r>
            <a:r>
              <a:rPr lang="sk-SK" sz="1800" b="1" dirty="0">
                <a:cs typeface="Tahoma" pitchFamily="34" charset="0"/>
              </a:rPr>
              <a:t>zasadnutí monitorovacieho </a:t>
            </a:r>
            <a:r>
              <a:rPr lang="sk-SK" sz="1800" b="1" dirty="0" smtClean="0">
                <a:cs typeface="Tahoma" pitchFamily="34" charset="0"/>
              </a:rPr>
              <a:t>výboru</a:t>
            </a:r>
            <a:r>
              <a:rPr lang="sk-SK" sz="1800" dirty="0" smtClean="0">
                <a:cs typeface="Tahoma" pitchFamily="34" charset="0"/>
              </a:rPr>
              <a:t>, 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>
                <a:cs typeface="Tahoma" pitchFamily="34" charset="0"/>
              </a:rPr>
              <a:t>16</a:t>
            </a:r>
            <a:r>
              <a:rPr lang="sk-SK" sz="1800" dirty="0" smtClean="0">
                <a:cs typeface="Tahoma" pitchFamily="34" charset="0"/>
              </a:rPr>
              <a:t> </a:t>
            </a:r>
            <a:r>
              <a:rPr lang="sk-SK" sz="1800" dirty="0">
                <a:cs typeface="Tahoma" pitchFamily="34" charset="0"/>
              </a:rPr>
              <a:t>písomných </a:t>
            </a:r>
            <a:r>
              <a:rPr lang="sk-SK" sz="1800" dirty="0" smtClean="0">
                <a:cs typeface="Tahoma" pitchFamily="34" charset="0"/>
              </a:rPr>
              <a:t>procedúr </a:t>
            </a:r>
            <a:r>
              <a:rPr lang="sk-SK" sz="1800" b="1" dirty="0">
                <a:cs typeface="Tahoma" pitchFamily="34" charset="0"/>
              </a:rPr>
              <a:t>per </a:t>
            </a:r>
            <a:r>
              <a:rPr lang="sk-SK" sz="1800" b="1" dirty="0" err="1" smtClean="0">
                <a:cs typeface="Tahoma" pitchFamily="34" charset="0"/>
              </a:rPr>
              <a:t>rollam</a:t>
            </a:r>
            <a:r>
              <a:rPr lang="sk-SK" sz="1800" dirty="0" smtClean="0">
                <a:cs typeface="Tahoma" pitchFamily="34" charset="0"/>
              </a:rPr>
              <a:t>, 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>
                <a:cs typeface="Tahoma" pitchFamily="34" charset="0"/>
              </a:rPr>
              <a:t>7</a:t>
            </a:r>
            <a:r>
              <a:rPr lang="sk-SK" sz="1800" dirty="0" smtClean="0">
                <a:cs typeface="Tahoma" pitchFamily="34" charset="0"/>
              </a:rPr>
              <a:t> výročných </a:t>
            </a:r>
            <a:r>
              <a:rPr lang="sk-SK" sz="1800" b="1" dirty="0" smtClean="0">
                <a:cs typeface="Tahoma" pitchFamily="34" charset="0"/>
              </a:rPr>
              <a:t>stretnutí s EK</a:t>
            </a:r>
            <a:endParaRPr lang="sk-SK" sz="900" b="1" dirty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>
                <a:cs typeface="Tahoma" pitchFamily="34" charset="0"/>
              </a:rPr>
              <a:t>3 </a:t>
            </a:r>
            <a:r>
              <a:rPr lang="sk-SK" sz="1800" dirty="0" smtClean="0">
                <a:cs typeface="Tahoma" pitchFamily="34" charset="0"/>
              </a:rPr>
              <a:t>stretnutia </a:t>
            </a:r>
            <a:r>
              <a:rPr lang="sk-SK" sz="1800" b="1" dirty="0">
                <a:cs typeface="Tahoma" pitchFamily="34" charset="0"/>
              </a:rPr>
              <a:t>TASK </a:t>
            </a:r>
            <a:r>
              <a:rPr lang="sk-SK" sz="1800" b="1" dirty="0" smtClean="0">
                <a:cs typeface="Tahoma" pitchFamily="34" charset="0"/>
              </a:rPr>
              <a:t>FORCE.</a:t>
            </a:r>
          </a:p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800" dirty="0">
                <a:cs typeface="Tahoma" pitchFamily="34" charset="0"/>
              </a:rPr>
              <a:t>Úlohou </a:t>
            </a:r>
            <a:r>
              <a:rPr lang="sk-SK" sz="1800" dirty="0" err="1">
                <a:cs typeface="Tahoma" pitchFamily="34" charset="0"/>
              </a:rPr>
              <a:t>Task</a:t>
            </a:r>
            <a:r>
              <a:rPr lang="sk-SK" sz="1800" dirty="0">
                <a:cs typeface="Tahoma" pitchFamily="34" charset="0"/>
              </a:rPr>
              <a:t> </a:t>
            </a:r>
            <a:r>
              <a:rPr lang="sk-SK" sz="1800" dirty="0" err="1">
                <a:cs typeface="Tahoma" pitchFamily="34" charset="0"/>
              </a:rPr>
              <a:t>Force</a:t>
            </a:r>
            <a:r>
              <a:rPr lang="sk-SK" sz="1800" dirty="0">
                <a:cs typeface="Tahoma" pitchFamily="34" charset="0"/>
              </a:rPr>
              <a:t> bolo v spolupráci s riadiacim orgánom analyzovať stav implementácie a identifikovať a prijať účinné a na mieru šité opatrenia, ktoré prinesú maximálny možný efekt vedúci k zníženiu </a:t>
            </a:r>
            <a:r>
              <a:rPr lang="sk-SK" sz="1800" dirty="0" err="1">
                <a:cs typeface="Tahoma" pitchFamily="34" charset="0"/>
              </a:rPr>
              <a:t>dekomitmentu</a:t>
            </a:r>
            <a:r>
              <a:rPr lang="sk-SK" sz="1800" dirty="0">
                <a:cs typeface="Tahoma" pitchFamily="34" charset="0"/>
              </a:rPr>
              <a:t>. Výsledkom rokovaní týchto rokovaní bol stanovený akčný plán, ktorý obsahoval celý rad nástrojov flexibility umožňujúcich zrýchlenie procesu čerpania zdrojov. </a:t>
            </a:r>
            <a:endParaRPr lang="sk-SK" sz="1800" dirty="0" smtClean="0">
              <a:cs typeface="Tahoma" pitchFamily="34" charset="0"/>
            </a:endParaRPr>
          </a:p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800" dirty="0" smtClean="0">
                <a:cs typeface="Tahoma" pitchFamily="34" charset="0"/>
              </a:rPr>
              <a:t>Navrhnuté a realizované opatrenia: </a:t>
            </a:r>
            <a:r>
              <a:rPr lang="sk-SK" sz="1800" dirty="0" err="1" smtClean="0">
                <a:cs typeface="Tahoma" pitchFamily="34" charset="0"/>
              </a:rPr>
              <a:t>fázovanie</a:t>
            </a:r>
            <a:r>
              <a:rPr lang="sk-SK" sz="1800" dirty="0" smtClean="0">
                <a:cs typeface="Tahoma" pitchFamily="34" charset="0"/>
              </a:rPr>
              <a:t> </a:t>
            </a:r>
            <a:r>
              <a:rPr lang="sk-SK" sz="1800" dirty="0">
                <a:cs typeface="Tahoma" pitchFamily="34" charset="0"/>
              </a:rPr>
              <a:t>veľkých projektov, revízia OP ŽP, flexibilita vo výške +/- 10 %, front </a:t>
            </a:r>
            <a:r>
              <a:rPr lang="sk-SK" sz="1800" dirty="0" err="1" smtClean="0">
                <a:cs typeface="Tahoma" pitchFamily="34" charset="0"/>
              </a:rPr>
              <a:t>loading</a:t>
            </a:r>
            <a:r>
              <a:rPr lang="sk-SK" sz="1800" dirty="0">
                <a:cs typeface="Tahoma" pitchFamily="34" charset="0"/>
              </a:rPr>
              <a:t>, vyhlásenie výzvy a modifikácia veľkého projektu MV </a:t>
            </a:r>
            <a:r>
              <a:rPr lang="sk-SK" sz="1800" dirty="0" smtClean="0">
                <a:cs typeface="Tahoma" pitchFamily="34" charset="0"/>
              </a:rPr>
              <a:t>SR.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Príprava podkladov do </a:t>
            </a:r>
            <a:r>
              <a:rPr lang="sk-SK" sz="1800" b="1" dirty="0" smtClean="0">
                <a:cs typeface="Tahoma" pitchFamily="34" charset="0"/>
              </a:rPr>
              <a:t>Správ </a:t>
            </a:r>
            <a:r>
              <a:rPr lang="sk-SK" sz="1800" b="1" dirty="0">
                <a:cs typeface="Tahoma" pitchFamily="34" charset="0"/>
              </a:rPr>
              <a:t>o implementácii a čerpaní štrukturálnych fondov a Kohézneho fondu</a:t>
            </a:r>
            <a:r>
              <a:rPr lang="sk-SK" sz="1800" dirty="0">
                <a:cs typeface="Tahoma" pitchFamily="34" charset="0"/>
              </a:rPr>
              <a:t> v rámci operačných programov Národného strategického referenčného </a:t>
            </a:r>
            <a:r>
              <a:rPr lang="sk-SK" sz="1800" dirty="0" smtClean="0">
                <a:cs typeface="Tahoma" pitchFamily="34" charset="0"/>
              </a:rPr>
              <a:t>rámca.</a:t>
            </a:r>
            <a:endParaRPr lang="sk-SK" sz="18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13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cap="all" dirty="0" err="1" smtClean="0"/>
              <a:t>hODNOTENIE</a:t>
            </a:r>
            <a:r>
              <a:rPr lang="sk-SK" sz="2900" cap="all" dirty="0" smtClean="0"/>
              <a:t> OP ŽP</a:t>
            </a:r>
            <a:endParaRPr lang="pt-BR" sz="2900" cap="all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23687" y="1966057"/>
            <a:ext cx="8229600" cy="4320480"/>
          </a:xfrm>
        </p:spPr>
        <p:txBody>
          <a:bodyPr>
            <a:normAutofit lnSpcReduction="10000"/>
          </a:bodyPr>
          <a:lstStyle/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800" dirty="0">
                <a:cs typeface="Tahoma" pitchFamily="34" charset="0"/>
              </a:rPr>
              <a:t>RO pre OP ŽP zrealizoval počas roka 2015 niekoľko aktivít v oblasti hodnotenia, a to v súlade s plánom hodnotení OP ŽP na rok 2015. V rámci plánu hodnotení na rok 2015 boli naplánované tri externé strategické hodnotenia zamerané na ucelené tematické hodnotenie: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na </a:t>
            </a:r>
            <a:r>
              <a:rPr lang="sk-SK" sz="1800" dirty="0">
                <a:cs typeface="Tahoma" pitchFamily="34" charset="0"/>
              </a:rPr>
              <a:t>úrovni jednotlivých prioritných osí OP ŽP a ich prínosu k rozvoju regiónov na území cieľa Konvergencia,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ekonomických </a:t>
            </a:r>
            <a:r>
              <a:rPr lang="sk-SK" sz="1800" dirty="0">
                <a:cs typeface="Tahoma" pitchFamily="34" charset="0"/>
              </a:rPr>
              <a:t>a sociálnych dopadov OP ŽP na podporované územie cieľa Konvergencia,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OP </a:t>
            </a:r>
            <a:r>
              <a:rPr lang="sk-SK" sz="1800" dirty="0">
                <a:cs typeface="Tahoma" pitchFamily="34" charset="0"/>
              </a:rPr>
              <a:t>ŽP z hľadiska jeho prínosu k plneniu požiadaviek vyplývajúcich z environmentálneho </a:t>
            </a:r>
            <a:r>
              <a:rPr lang="sk-SK" sz="1800" dirty="0" err="1">
                <a:cs typeface="Tahoma" pitchFamily="34" charset="0"/>
              </a:rPr>
              <a:t>acquis</a:t>
            </a:r>
            <a:r>
              <a:rPr lang="sk-SK" sz="1800" dirty="0">
                <a:cs typeface="Tahoma" pitchFamily="34" charset="0"/>
              </a:rPr>
              <a:t> a dopadov na životné prostredie a verejné zdravie.</a:t>
            </a:r>
          </a:p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800" dirty="0">
                <a:cs typeface="Tahoma" pitchFamily="34" charset="0"/>
              </a:rPr>
              <a:t>Vzhľadom na skutočnosť, že tieto hodnotenia sa vykonali ku koncu roka 2015, sú závery a odporúčania týchto hodnotení použiteľné najmä ako podklad pre zlepšenie nastavenia a implementácie nového operačného programu na programové obdobie 2014 – 2020. </a:t>
            </a:r>
          </a:p>
        </p:txBody>
      </p:sp>
    </p:spTree>
    <p:extLst>
      <p:ext uri="{BB962C8B-B14F-4D97-AF65-F5344CB8AC3E}">
        <p14:creationId xmlns:p14="http://schemas.microsoft.com/office/powerpoint/2010/main" val="244313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cap="all" dirty="0"/>
              <a:t>INFORMOVANOSŤ A PUBLICITA </a:t>
            </a:r>
            <a:r>
              <a:rPr lang="sk-SK" sz="2900" cap="all" dirty="0" smtClean="0"/>
              <a:t>OP ŽP</a:t>
            </a:r>
            <a:endParaRPr lang="pt-BR" sz="2900" cap="all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23687" y="1916832"/>
            <a:ext cx="8229600" cy="4752527"/>
          </a:xfrm>
        </p:spPr>
        <p:txBody>
          <a:bodyPr>
            <a:normAutofit fontScale="92500" lnSpcReduction="20000"/>
          </a:bodyPr>
          <a:lstStyle/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800" dirty="0"/>
              <a:t>Informovanosť a publicita OP ŽP prebiehala v súlade s </a:t>
            </a:r>
            <a:r>
              <a:rPr lang="sk-SK" sz="1800" dirty="0" err="1"/>
              <a:t>KoP</a:t>
            </a:r>
            <a:r>
              <a:rPr lang="sk-SK" sz="1800" dirty="0"/>
              <a:t> OP ŽP, z ktorého každoročne vychádzal Ročný operatívny plán pre </a:t>
            </a:r>
            <a:r>
              <a:rPr lang="sk-SK" sz="1800" dirty="0" err="1"/>
              <a:t>KoP</a:t>
            </a:r>
            <a:r>
              <a:rPr lang="sk-SK" sz="1800" dirty="0"/>
              <a:t> OP ŽP pre programové obdobie 2007 - 2013.</a:t>
            </a:r>
            <a:endParaRPr lang="sk-SK" sz="1800" dirty="0" smtClean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Poskytovanie </a:t>
            </a:r>
            <a:r>
              <a:rPr lang="sk-SK" sz="1800" b="1" dirty="0" smtClean="0"/>
              <a:t>konzultácii</a:t>
            </a:r>
            <a:r>
              <a:rPr lang="sk-SK" sz="1800" dirty="0"/>
              <a:t> - </a:t>
            </a:r>
            <a:r>
              <a:rPr lang="sk-SK" sz="1800" dirty="0" smtClean="0"/>
              <a:t>priame </a:t>
            </a:r>
            <a:r>
              <a:rPr lang="sk-SK" sz="1800" dirty="0"/>
              <a:t>informovanie, </a:t>
            </a:r>
            <a:r>
              <a:rPr lang="sk-SK" sz="1800" dirty="0" smtClean="0"/>
              <a:t>komunikácia </a:t>
            </a:r>
            <a:r>
              <a:rPr lang="sk-SK" sz="1800" dirty="0"/>
              <a:t>prostredníctvom REPIS, </a:t>
            </a:r>
            <a:r>
              <a:rPr lang="sk-SK" sz="1800" dirty="0" smtClean="0"/>
              <a:t>informačné </a:t>
            </a:r>
            <a:r>
              <a:rPr lang="sk-SK" sz="1800" dirty="0"/>
              <a:t>portály, konferencie a </a:t>
            </a:r>
            <a:r>
              <a:rPr lang="sk-SK" sz="1800" dirty="0" smtClean="0"/>
              <a:t>semináre</a:t>
            </a:r>
            <a:endParaRPr lang="sk-SK" sz="1800" dirty="0" smtClean="0">
              <a:cs typeface="Tahoma" pitchFamily="34" charset="0"/>
            </a:endParaRPr>
          </a:p>
          <a:p>
            <a:pPr marL="987425" lvl="1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cs typeface="Tahoma" pitchFamily="34" charset="0"/>
              </a:rPr>
              <a:t>zrealizovaných </a:t>
            </a:r>
            <a:r>
              <a:rPr lang="sk-SK" sz="1800" b="1" dirty="0">
                <a:cs typeface="Tahoma" pitchFamily="34" charset="0"/>
              </a:rPr>
              <a:t>24 konferencií </a:t>
            </a:r>
            <a:r>
              <a:rPr lang="sk-SK" sz="1800" dirty="0">
                <a:cs typeface="Tahoma" pitchFamily="34" charset="0"/>
              </a:rPr>
              <a:t>a viac ako </a:t>
            </a:r>
            <a:r>
              <a:rPr lang="sk-SK" sz="1800" b="1" dirty="0">
                <a:cs typeface="Tahoma" pitchFamily="34" charset="0"/>
              </a:rPr>
              <a:t>956 workshopov, informačných seminárov, informačno-konzultačných dní či </a:t>
            </a:r>
            <a:r>
              <a:rPr lang="sk-SK" sz="1800" b="1" dirty="0" smtClean="0">
                <a:cs typeface="Tahoma" pitchFamily="34" charset="0"/>
              </a:rPr>
              <a:t>pracovných </a:t>
            </a:r>
            <a:r>
              <a:rPr lang="sk-SK" sz="1800" b="1" dirty="0">
                <a:cs typeface="Tahoma" pitchFamily="34" charset="0"/>
              </a:rPr>
              <a:t>stretnutí</a:t>
            </a:r>
            <a:r>
              <a:rPr lang="sk-SK" sz="1800" dirty="0">
                <a:cs typeface="Tahoma" pitchFamily="34" charset="0"/>
              </a:rPr>
              <a:t>. </a:t>
            </a:r>
            <a:endParaRPr lang="sk-SK" sz="1800" dirty="0" smtClean="0">
              <a:cs typeface="Tahoma" pitchFamily="34" charset="0"/>
            </a:endParaRPr>
          </a:p>
          <a:p>
            <a:pPr marL="987425" lvl="1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cs typeface="Tahoma" pitchFamily="34" charset="0"/>
              </a:rPr>
              <a:t>webstránka </a:t>
            </a:r>
            <a:r>
              <a:rPr lang="sk-SK" sz="1800" dirty="0">
                <a:cs typeface="Tahoma" pitchFamily="34" charset="0"/>
              </a:rPr>
              <a:t>OP ŽP </a:t>
            </a:r>
            <a:r>
              <a:rPr lang="sk-SK" sz="1800" b="1" u="sng" dirty="0">
                <a:cs typeface="Tahoma" pitchFamily="34" charset="0"/>
              </a:rPr>
              <a:t>www.opzp.sk</a:t>
            </a:r>
            <a:r>
              <a:rPr lang="sk-SK" sz="1800" dirty="0">
                <a:cs typeface="Tahoma" pitchFamily="34" charset="0"/>
              </a:rPr>
              <a:t> s prepojením na stránky www.repis.sk; www.minzp.sk; www.nsrr.sk  a </a:t>
            </a:r>
            <a:r>
              <a:rPr lang="sk-SK" sz="1800" dirty="0" smtClean="0">
                <a:cs typeface="Tahoma" pitchFamily="34" charset="0"/>
              </a:rPr>
              <a:t>sociálnu sieť Facebook.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Ďalšie informačné podujatia </a:t>
            </a:r>
            <a:r>
              <a:rPr lang="sk-SK" sz="1800" dirty="0" smtClean="0">
                <a:cs typeface="Tahoma" pitchFamily="34" charset="0"/>
              </a:rPr>
              <a:t>– </a:t>
            </a:r>
            <a:r>
              <a:rPr lang="sk-SK" sz="1800" dirty="0" smtClean="0">
                <a:cs typeface="Tahoma" pitchFamily="34" charset="0"/>
              </a:rPr>
              <a:t>výstavy </a:t>
            </a:r>
            <a:r>
              <a:rPr lang="sk-SK" sz="1800" dirty="0" smtClean="0">
                <a:cs typeface="Tahoma" pitchFamily="34" charset="0"/>
              </a:rPr>
              <a:t>a </a:t>
            </a:r>
            <a:r>
              <a:rPr lang="sk-SK" sz="1800" dirty="0" smtClean="0">
                <a:cs typeface="Tahoma" pitchFamily="34" charset="0"/>
              </a:rPr>
              <a:t>propagačné podujatia</a:t>
            </a:r>
            <a:endParaRPr lang="sk-SK" sz="1800" dirty="0" smtClean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Mediálne </a:t>
            </a:r>
            <a:r>
              <a:rPr lang="sk-SK" sz="1800" b="1" dirty="0" smtClean="0">
                <a:cs typeface="Tahoma" pitchFamily="34" charset="0"/>
              </a:rPr>
              <a:t>aktivity </a:t>
            </a:r>
            <a:r>
              <a:rPr lang="sk-SK" sz="1800" dirty="0" smtClean="0">
                <a:cs typeface="Tahoma" pitchFamily="34" charset="0"/>
              </a:rPr>
              <a:t>- RO </a:t>
            </a:r>
            <a:r>
              <a:rPr lang="sk-SK" sz="1800" dirty="0">
                <a:cs typeface="Tahoma" pitchFamily="34" charset="0"/>
              </a:rPr>
              <a:t>realizoval viacero mediálnych kampaní, ktorými priebežne informoval širokú verejnosť </a:t>
            </a:r>
            <a:r>
              <a:rPr lang="sk-SK" sz="1800" dirty="0" smtClean="0">
                <a:cs typeface="Tahoma" pitchFamily="34" charset="0"/>
              </a:rPr>
              <a:t>(televízna, rozhlasová, printová kampaň a kampaň v regionálnych televíziách).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Informačné a odborné </a:t>
            </a:r>
            <a:r>
              <a:rPr lang="sk-SK" sz="1800" b="1" dirty="0" smtClean="0">
                <a:cs typeface="Tahoma" pitchFamily="34" charset="0"/>
              </a:rPr>
              <a:t>publikácie </a:t>
            </a:r>
            <a:r>
              <a:rPr lang="sk-SK" sz="1800" dirty="0" smtClean="0">
                <a:cs typeface="Tahoma" pitchFamily="34" charset="0"/>
              </a:rPr>
              <a:t>- v </a:t>
            </a:r>
            <a:r>
              <a:rPr lang="sk-SK" sz="1800" dirty="0">
                <a:cs typeface="Tahoma" pitchFamily="34" charset="0"/>
              </a:rPr>
              <a:t>rámci zabezpečovania komplexnej informovanosti širokej verejnosti o pomoci EÚ poskytovanej SR prostredníctvom implementácie projektov podporených z finančných prostriedkov OP ŽP boli vydané a distribuované informačné publikácie.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endParaRPr lang="sk-SK" sz="1800" dirty="0" smtClean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endParaRPr lang="sk-SK" sz="18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47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0398" y="1196752"/>
            <a:ext cx="8229600" cy="5184576"/>
          </a:xfrm>
        </p:spPr>
        <p:txBody>
          <a:bodyPr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sk-SK" sz="36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sk-SK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ĎAKUJEM </a:t>
            </a:r>
            <a:r>
              <a:rPr lang="sk-SK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POZORNOSŤ !</a:t>
            </a:r>
            <a:br>
              <a:rPr lang="sk-SK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k-SK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sk-SK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sk-SK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sk-SK" sz="19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PhDr. Miroslava Hrušková</a:t>
            </a:r>
            <a:endParaRPr lang="sk-SK" sz="19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sk-SK" sz="1600" dirty="0" smtClean="0"/>
              <a:t>Ministerstvo životného prostredia 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sk-SK" sz="1600" dirty="0" smtClean="0"/>
              <a:t>Slovenskej republiky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sk-SK" sz="1600" dirty="0" smtClean="0"/>
              <a:t>sekcia environmentálnych programov a projektov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sk-SK" sz="1600" dirty="0"/>
              <a:t>o</a:t>
            </a:r>
            <a:r>
              <a:rPr lang="sk-SK" sz="1600" dirty="0" smtClean="0"/>
              <a:t>dbor riadenia programov</a:t>
            </a:r>
            <a:r>
              <a:rPr lang="sk-SK" sz="1900" dirty="0"/>
              <a:t/>
            </a:r>
            <a:br>
              <a:rPr lang="sk-SK" sz="1900" dirty="0"/>
            </a:br>
            <a:endParaRPr lang="sk-SK" sz="1900" dirty="0"/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sk-SK" sz="1900" dirty="0"/>
              <a:t/>
            </a:r>
            <a:br>
              <a:rPr lang="sk-SK" sz="1900" dirty="0"/>
            </a:br>
            <a:r>
              <a:rPr lang="sk-SK" sz="1900" b="1" dirty="0"/>
              <a:t>Email: </a:t>
            </a:r>
            <a:r>
              <a:rPr lang="en-US" sz="1900" b="1" dirty="0"/>
              <a:t> </a:t>
            </a:r>
            <a:r>
              <a:rPr lang="sk-SK" sz="1900" dirty="0" smtClean="0"/>
              <a:t>miroslava.hruskova@enviro.gov.sk</a:t>
            </a:r>
            <a:r>
              <a:rPr lang="sk-SK" sz="1900" dirty="0"/>
              <a:t/>
            </a:r>
            <a:br>
              <a:rPr lang="sk-SK" sz="1900" dirty="0"/>
            </a:br>
            <a:endParaRPr lang="sk-SK" sz="1900" dirty="0"/>
          </a:p>
        </p:txBody>
      </p:sp>
    </p:spTree>
    <p:extLst>
      <p:ext uri="{BB962C8B-B14F-4D97-AF65-F5344CB8AC3E}">
        <p14:creationId xmlns:p14="http://schemas.microsoft.com/office/powerpoint/2010/main" val="92209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cap="all" dirty="0" err="1" smtClean="0"/>
              <a:t>ÚčEL</a:t>
            </a:r>
            <a:r>
              <a:rPr lang="sk-SK" sz="2900" cap="all" dirty="0" smtClean="0"/>
              <a:t> záverečnej </a:t>
            </a:r>
            <a:r>
              <a:rPr lang="sk-SK" sz="2900" cap="all" dirty="0"/>
              <a:t>správy </a:t>
            </a:r>
            <a:r>
              <a:rPr lang="sk-SK" sz="2900" cap="all" dirty="0" smtClean="0"/>
              <a:t>A </a:t>
            </a:r>
            <a:br>
              <a:rPr lang="sk-SK" sz="2900" cap="all" dirty="0" smtClean="0"/>
            </a:br>
            <a:r>
              <a:rPr lang="sk-SK" sz="2900" cap="all" dirty="0" err="1" smtClean="0"/>
              <a:t>VÝCHODISKá</a:t>
            </a:r>
            <a:r>
              <a:rPr lang="sk-SK" sz="2900" cap="all" dirty="0" smtClean="0"/>
              <a:t> </a:t>
            </a:r>
            <a:r>
              <a:rPr lang="sk-SK" sz="2900" cap="all" dirty="0"/>
              <a:t>pre </a:t>
            </a:r>
            <a:r>
              <a:rPr lang="sk-SK" sz="2900" cap="all" dirty="0" smtClean="0"/>
              <a:t>JEJ vypracovanie </a:t>
            </a:r>
            <a:endParaRPr lang="sk-SK" sz="29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23687" y="2015540"/>
            <a:ext cx="8229600" cy="4320480"/>
          </a:xfrm>
        </p:spPr>
        <p:txBody>
          <a:bodyPr>
            <a:normAutofit/>
          </a:bodyPr>
          <a:lstStyle/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800" b="1" dirty="0">
                <a:cs typeface="Tahoma" pitchFamily="34" charset="0"/>
              </a:rPr>
              <a:t>Účel: </a:t>
            </a:r>
            <a:r>
              <a:rPr lang="sk-SK" sz="1800" b="1" dirty="0" smtClean="0">
                <a:cs typeface="Tahoma" pitchFamily="34" charset="0"/>
              </a:rPr>
              <a:t>získať predstavu </a:t>
            </a:r>
            <a:r>
              <a:rPr lang="sk-SK" sz="1800" b="1" dirty="0">
                <a:cs typeface="Tahoma" pitchFamily="34" charset="0"/>
              </a:rPr>
              <a:t>o vykonávaní operačného programu </a:t>
            </a:r>
            <a:r>
              <a:rPr lang="sk-SK" sz="1800" b="1" dirty="0" smtClean="0">
                <a:cs typeface="Tahoma" pitchFamily="34" charset="0"/>
              </a:rPr>
              <a:t>a poskytnúť tak súhrnné informácie o celej implementácií programového obdobia 2007 – 2013 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>
                <a:cs typeface="Tahoma" pitchFamily="34" charset="0"/>
              </a:rPr>
              <a:t>článok </a:t>
            </a:r>
            <a:r>
              <a:rPr lang="sk-SK" sz="1800" b="1" dirty="0">
                <a:cs typeface="Tahoma" pitchFamily="34" charset="0"/>
              </a:rPr>
              <a:t>67 Nariadenia Rady (ES) č. 1083/2006</a:t>
            </a:r>
            <a:r>
              <a:rPr lang="sk-SK" sz="1800" dirty="0">
                <a:cs typeface="Tahoma" pitchFamily="34" charset="0"/>
              </a:rPr>
              <a:t> v znení neskorších zmien </a:t>
            </a:r>
            <a:br>
              <a:rPr lang="sk-SK" sz="1800" dirty="0">
                <a:cs typeface="Tahoma" pitchFamily="34" charset="0"/>
              </a:rPr>
            </a:br>
            <a:r>
              <a:rPr lang="sk-SK" sz="1800" dirty="0">
                <a:cs typeface="Tahoma" pitchFamily="34" charset="0"/>
              </a:rPr>
              <a:t>a doplnení,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>
                <a:cs typeface="Tahoma" pitchFamily="34" charset="0"/>
              </a:rPr>
              <a:t>článok </a:t>
            </a:r>
            <a:r>
              <a:rPr lang="sk-SK" sz="1800" b="1" dirty="0">
                <a:cs typeface="Tahoma" pitchFamily="34" charset="0"/>
              </a:rPr>
              <a:t>11 Nariadenia Komisie (ES) č. 1828/2006 </a:t>
            </a:r>
            <a:r>
              <a:rPr lang="sk-SK" sz="1800" dirty="0">
                <a:cs typeface="Tahoma" pitchFamily="34" charset="0"/>
              </a:rPr>
              <a:t>v znení neskorších zmien </a:t>
            </a:r>
            <a:br>
              <a:rPr lang="sk-SK" sz="1800" dirty="0">
                <a:cs typeface="Tahoma" pitchFamily="34" charset="0"/>
              </a:rPr>
            </a:br>
            <a:r>
              <a:rPr lang="sk-SK" sz="1800" dirty="0">
                <a:cs typeface="Tahoma" pitchFamily="34" charset="0"/>
              </a:rPr>
              <a:t>a doplnení</a:t>
            </a:r>
            <a:r>
              <a:rPr lang="sk-SK" sz="1800" dirty="0" smtClean="0">
                <a:cs typeface="Tahoma" pitchFamily="34" charset="0"/>
              </a:rPr>
              <a:t>, 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>
                <a:cs typeface="Tahoma" pitchFamily="34" charset="0"/>
              </a:rPr>
              <a:t>Usmernenie </a:t>
            </a:r>
            <a:r>
              <a:rPr lang="sk-SK" sz="1800" b="1" dirty="0">
                <a:cs typeface="Tahoma" pitchFamily="34" charset="0"/>
              </a:rPr>
              <a:t>č.: </a:t>
            </a:r>
            <a:r>
              <a:rPr lang="sk-SK" sz="1800" b="1" dirty="0" smtClean="0">
                <a:cs typeface="Tahoma" pitchFamily="34" charset="0"/>
              </a:rPr>
              <a:t>1/2013-U ver. 2.3 </a:t>
            </a:r>
            <a:r>
              <a:rPr lang="sk-SK" sz="1800" b="1" dirty="0">
                <a:cs typeface="Tahoma" pitchFamily="34" charset="0"/>
              </a:rPr>
              <a:t>MF SR</a:t>
            </a:r>
            <a:r>
              <a:rPr lang="sk-SK" sz="1800" dirty="0">
                <a:cs typeface="Tahoma" pitchFamily="34" charset="0"/>
              </a:rPr>
              <a:t>,</a:t>
            </a:r>
          </a:p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800" dirty="0">
                <a:cs typeface="Tahoma" pitchFamily="34" charset="0"/>
              </a:rPr>
              <a:t>Usmernenie k ukončeniu pomoci zo štrukturálnych fondov, Kohézneho fondu a Európskeho fondu pre rybné hospodárstvo na programové obdobie 2007 – 2013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MP CKO č. 16 k uzatváraniu operačných programov v rámci programového obdobia 2007 – 2013 </a:t>
            </a:r>
            <a:r>
              <a:rPr lang="sk-SK" sz="1800" dirty="0">
                <a:cs typeface="Tahoma" pitchFamily="34" charset="0"/>
              </a:rPr>
              <a:t>- aktualizácia č. 1,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MP CKO č. 9 k obsahu výročnej a záverečnej správy</a:t>
            </a:r>
            <a:r>
              <a:rPr lang="sk-SK" sz="1800" dirty="0">
                <a:cs typeface="Tahoma" pitchFamily="34" charset="0"/>
              </a:rPr>
              <a:t> - aktualizácia č. 6.</a:t>
            </a:r>
          </a:p>
        </p:txBody>
      </p:sp>
    </p:spTree>
    <p:extLst>
      <p:ext uri="{BB962C8B-B14F-4D97-AF65-F5344CB8AC3E}">
        <p14:creationId xmlns:p14="http://schemas.microsoft.com/office/powerpoint/2010/main" val="15977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cap="all" dirty="0"/>
              <a:t>Špecifiká </a:t>
            </a:r>
            <a:r>
              <a:rPr lang="sk-SK" sz="2900" cap="all" dirty="0" err="1" smtClean="0"/>
              <a:t>závEREčnej</a:t>
            </a:r>
            <a:r>
              <a:rPr lang="sk-SK" sz="2900" cap="all" dirty="0" smtClean="0"/>
              <a:t> správy</a:t>
            </a:r>
            <a:endParaRPr lang="sk-SK" sz="29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979712"/>
            <a:ext cx="8229600" cy="4320480"/>
          </a:xfrm>
        </p:spPr>
        <p:txBody>
          <a:bodyPr>
            <a:normAutofit fontScale="85000" lnSpcReduction="10000"/>
          </a:bodyPr>
          <a:lstStyle/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Dokument bol vypracovaný so </a:t>
            </a:r>
            <a:r>
              <a:rPr lang="sk-SK" sz="1800" b="1" dirty="0" smtClean="0">
                <a:cs typeface="Tahoma" pitchFamily="34" charset="0"/>
              </a:rPr>
              <a:t>stavom k 31. októbru 2016</a:t>
            </a:r>
            <a:r>
              <a:rPr lang="sk-SK" sz="1800" dirty="0" smtClean="0">
                <a:cs typeface="Tahoma" pitchFamily="34" charset="0"/>
              </a:rPr>
              <a:t>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dirty="0">
                <a:cs typeface="Tahoma" pitchFamily="34" charset="0"/>
              </a:rPr>
              <a:t>RO </a:t>
            </a:r>
            <a:r>
              <a:rPr lang="sk-SK" sz="1800" b="1" dirty="0">
                <a:cs typeface="Tahoma" pitchFamily="34" charset="0"/>
              </a:rPr>
              <a:t>do 1. decembra 2016 musí predložiť CO a OA </a:t>
            </a:r>
            <a:r>
              <a:rPr lang="sk-SK" sz="1800" b="1" dirty="0" smtClean="0">
                <a:cs typeface="Tahoma" pitchFamily="34" charset="0"/>
              </a:rPr>
              <a:t>záverečnú </a:t>
            </a:r>
            <a:r>
              <a:rPr lang="sk-SK" sz="1800" b="1" dirty="0">
                <a:cs typeface="Tahoma" pitchFamily="34" charset="0"/>
              </a:rPr>
              <a:t>správu </a:t>
            </a:r>
            <a:r>
              <a:rPr lang="sk-SK" sz="1800" dirty="0">
                <a:cs typeface="Tahoma" pitchFamily="34" charset="0"/>
              </a:rPr>
              <a:t>o vykonávaní OP po jej podmienečnom schválení zo strany monitorovacieho výboru.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b="1" dirty="0" smtClean="0">
                <a:cs typeface="Tahoma" pitchFamily="34" charset="0"/>
              </a:rPr>
              <a:t>V </a:t>
            </a:r>
            <a:r>
              <a:rPr lang="sk-SK" sz="1800" b="1" dirty="0">
                <a:cs typeface="Tahoma" pitchFamily="34" charset="0"/>
              </a:rPr>
              <a:t>prípade, ak dôjde k vzneseniu dodatočných pripomienok počas trvania MV</a:t>
            </a:r>
            <a:r>
              <a:rPr lang="sk-SK" sz="1800" dirty="0">
                <a:cs typeface="Tahoma" pitchFamily="34" charset="0"/>
              </a:rPr>
              <a:t>, RO zabezpečí zapracovanie prípadných pripomienok ešte pred jej predložením na CO a OA.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Vzhľadom na to, </a:t>
            </a:r>
            <a:r>
              <a:rPr lang="sk-SK" sz="1800" dirty="0">
                <a:cs typeface="Tahoma" pitchFamily="34" charset="0"/>
              </a:rPr>
              <a:t>že aj po schválení MV </a:t>
            </a:r>
            <a:r>
              <a:rPr lang="sk-SK" sz="1800" dirty="0" smtClean="0">
                <a:cs typeface="Tahoma" pitchFamily="34" charset="0"/>
              </a:rPr>
              <a:t>sa predpokladajú úpravy </a:t>
            </a:r>
            <a:r>
              <a:rPr lang="sk-SK" sz="1800" dirty="0">
                <a:cs typeface="Tahoma" pitchFamily="34" charset="0"/>
              </a:rPr>
              <a:t>v konkrétnych častiach </a:t>
            </a:r>
            <a:r>
              <a:rPr lang="sk-SK" sz="1800" dirty="0" smtClean="0">
                <a:cs typeface="Tahoma" pitchFamily="34" charset="0"/>
              </a:rPr>
              <a:t>záverečnej </a:t>
            </a:r>
            <a:r>
              <a:rPr lang="sk-SK" sz="1800" dirty="0">
                <a:cs typeface="Tahoma" pitchFamily="34" charset="0"/>
              </a:rPr>
              <a:t>správy s ohľadom na zistenia OA, resp. zosúlaďovanie dokumentácie, </a:t>
            </a:r>
            <a:r>
              <a:rPr lang="sk-SK" sz="1800" dirty="0" smtClean="0">
                <a:cs typeface="Tahoma" pitchFamily="34" charset="0"/>
              </a:rPr>
              <a:t>sa navrhuje v súlade s usmernením MF SR a MP CKO, </a:t>
            </a:r>
            <a:r>
              <a:rPr lang="sk-SK" sz="1800" dirty="0">
                <a:cs typeface="Tahoma" pitchFamily="34" charset="0"/>
              </a:rPr>
              <a:t>aby </a:t>
            </a:r>
            <a:r>
              <a:rPr lang="sk-SK" sz="1800" b="1" dirty="0">
                <a:cs typeface="Tahoma" pitchFamily="34" charset="0"/>
              </a:rPr>
              <a:t>MV schválil Záverečnú správu s </a:t>
            </a:r>
            <a:r>
              <a:rPr lang="sk-SK" sz="1800" b="1" dirty="0" smtClean="0">
                <a:cs typeface="Tahoma" pitchFamily="34" charset="0"/>
              </a:rPr>
              <a:t>výhradou.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Uznesenie MV OP ŽP k bodu 2. preto bude znieť: </a:t>
            </a:r>
            <a:r>
              <a:rPr lang="sk-SK" sz="1800" b="1" i="1" dirty="0" smtClean="0">
                <a:cs typeface="Tahoma" pitchFamily="34" charset="0"/>
              </a:rPr>
              <a:t>MV OP ŽP schvaľuje ZS OP ŽP podmienečne (s výhradou) a splnomocňuje Riadiaci orgán na jej úpravu v súvislosti s ukončovaním programového obdobia a zosúlaďovaním údajov.</a:t>
            </a:r>
            <a:endParaRPr lang="sk-SK" sz="1800" i="1" dirty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RO </a:t>
            </a:r>
            <a:r>
              <a:rPr lang="sk-SK" sz="1800" b="1" dirty="0">
                <a:cs typeface="Tahoma" pitchFamily="34" charset="0"/>
              </a:rPr>
              <a:t>do 31. marca 2017 musí predložiť </a:t>
            </a:r>
            <a:r>
              <a:rPr lang="sk-SK" sz="1800" dirty="0">
                <a:cs typeface="Tahoma" pitchFamily="34" charset="0"/>
              </a:rPr>
              <a:t>Záverečnú správu o vykonávaní </a:t>
            </a:r>
            <a:r>
              <a:rPr lang="sk-SK" sz="1800" b="1" dirty="0">
                <a:cs typeface="Tahoma" pitchFamily="34" charset="0"/>
              </a:rPr>
              <a:t>OP na </a:t>
            </a:r>
            <a:r>
              <a:rPr lang="sk-SK" sz="1800" b="1" dirty="0" smtClean="0">
                <a:cs typeface="Tahoma" pitchFamily="34" charset="0"/>
              </a:rPr>
              <a:t>EK</a:t>
            </a:r>
            <a:r>
              <a:rPr lang="sk-SK" sz="1800" dirty="0" smtClean="0">
                <a:cs typeface="Tahoma" pitchFamily="34" charset="0"/>
              </a:rPr>
              <a:t>.</a:t>
            </a:r>
            <a:endParaRPr lang="sk-SK" sz="1800" dirty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dirty="0">
                <a:solidFill>
                  <a:srgbClr val="FF0000"/>
                </a:solidFill>
                <a:cs typeface="Tahoma" pitchFamily="34" charset="0"/>
              </a:rPr>
              <a:t>Pred zaslaním záverečnej správy o vykonávaní OP na EK, </a:t>
            </a:r>
            <a:r>
              <a:rPr lang="sk-SK" sz="1800" b="1" dirty="0" err="1">
                <a:solidFill>
                  <a:srgbClr val="FF0000"/>
                </a:solidFill>
                <a:cs typeface="Tahoma" pitchFamily="34" charset="0"/>
              </a:rPr>
              <a:t>obdržia</a:t>
            </a:r>
            <a:r>
              <a:rPr lang="sk-SK" sz="1800" b="1" dirty="0">
                <a:solidFill>
                  <a:srgbClr val="FF0000"/>
                </a:solidFill>
                <a:cs typeface="Tahoma" pitchFamily="34" charset="0"/>
              </a:rPr>
              <a:t> </a:t>
            </a:r>
            <a:r>
              <a:rPr lang="sk-SK" sz="1800" b="1" dirty="0" smtClean="0">
                <a:solidFill>
                  <a:srgbClr val="FF0000"/>
                </a:solidFill>
                <a:cs typeface="Tahoma" pitchFamily="34" charset="0"/>
              </a:rPr>
              <a:t>jednotliví </a:t>
            </a:r>
            <a:r>
              <a:rPr lang="sk-SK" sz="1800" b="1" dirty="0">
                <a:solidFill>
                  <a:srgbClr val="FF0000"/>
                </a:solidFill>
                <a:cs typeface="Tahoma" pitchFamily="34" charset="0"/>
              </a:rPr>
              <a:t>členovia MV finálnu verziu tohto dokumentu</a:t>
            </a:r>
            <a:r>
              <a:rPr lang="sk-SK" sz="1800" dirty="0">
                <a:solidFill>
                  <a:srgbClr val="FF0000"/>
                </a:solidFill>
                <a:cs typeface="Tahom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1451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cap="all" dirty="0"/>
              <a:t>Špecifiká </a:t>
            </a:r>
            <a:r>
              <a:rPr lang="sk-SK" sz="2900" cap="all" dirty="0" smtClean="0"/>
              <a:t>záverečnej správy a jej ďalšie úpravy</a:t>
            </a:r>
            <a:endParaRPr lang="sk-SK" sz="29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979712"/>
            <a:ext cx="8229600" cy="4320480"/>
          </a:xfrm>
        </p:spPr>
        <p:txBody>
          <a:bodyPr>
            <a:normAutofit/>
          </a:bodyPr>
          <a:lstStyle/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Proces </a:t>
            </a:r>
            <a:r>
              <a:rPr lang="sk-SK" sz="1800" dirty="0">
                <a:cs typeface="Tahoma" pitchFamily="34" charset="0"/>
              </a:rPr>
              <a:t>ukončovania pomoci v rámci Operačného programu Životné prostredie ešte prebieha, </a:t>
            </a:r>
            <a:r>
              <a:rPr lang="sk-SK" sz="1800" dirty="0" smtClean="0">
                <a:cs typeface="Tahoma" pitchFamily="34" charset="0"/>
              </a:rPr>
              <a:t>vzhľadom na túto skutočnosť RO predpokladá aktualizáciu nasledovných častí záverečnej správy: </a:t>
            </a:r>
          </a:p>
          <a:p>
            <a:pPr marL="987425" lvl="1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cs typeface="Tahoma" pitchFamily="34" charset="0"/>
              </a:rPr>
              <a:t>aktualizácia </a:t>
            </a:r>
            <a:r>
              <a:rPr lang="sk-SK" sz="1800" dirty="0">
                <a:cs typeface="Tahoma" pitchFamily="34" charset="0"/>
              </a:rPr>
              <a:t>tabuliek, ktoré sa týkajú implementácie projektov </a:t>
            </a:r>
            <a:br>
              <a:rPr lang="sk-SK" sz="1800" dirty="0">
                <a:cs typeface="Tahoma" pitchFamily="34" charset="0"/>
              </a:rPr>
            </a:br>
            <a:r>
              <a:rPr lang="sk-SK" sz="1800" dirty="0" smtClean="0">
                <a:cs typeface="Tahoma" pitchFamily="34" charset="0"/>
              </a:rPr>
              <a:t>na úrovni programu, prioritných osí, prioritných tém a horizontálnych priorít (</a:t>
            </a:r>
            <a:r>
              <a:rPr lang="sk-SK" sz="1800" dirty="0" err="1" smtClean="0">
                <a:cs typeface="Tahoma" pitchFamily="34" charset="0"/>
              </a:rPr>
              <a:t>t.j</a:t>
            </a:r>
            <a:r>
              <a:rPr lang="sk-SK" sz="1800" dirty="0">
                <a:cs typeface="Tahoma" pitchFamily="34" charset="0"/>
              </a:rPr>
              <a:t>. stav a počet projektov, hodnota ukazovateľov, výška </a:t>
            </a:r>
            <a:r>
              <a:rPr lang="sk-SK" sz="1800" dirty="0" smtClean="0">
                <a:cs typeface="Tahoma" pitchFamily="34" charset="0"/>
              </a:rPr>
              <a:t>čerpania a kontrahovania),</a:t>
            </a:r>
          </a:p>
          <a:p>
            <a:pPr marL="987425" lvl="1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>
                <a:cs typeface="Tahoma" pitchFamily="34" charset="0"/>
              </a:rPr>
              <a:t>nezrovnalosti a žiadosti o </a:t>
            </a:r>
            <a:r>
              <a:rPr lang="sk-SK" sz="1800" dirty="0" smtClean="0">
                <a:cs typeface="Tahoma" pitchFamily="34" charset="0"/>
              </a:rPr>
              <a:t>vrátenie finančných prostriedkov,</a:t>
            </a:r>
            <a:endParaRPr lang="sk-SK" sz="1800" dirty="0">
              <a:cs typeface="Tahoma" pitchFamily="34" charset="0"/>
            </a:endParaRPr>
          </a:p>
          <a:p>
            <a:pPr marL="987425" lvl="1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>
                <a:cs typeface="Tahoma" pitchFamily="34" charset="0"/>
              </a:rPr>
              <a:t>počty monitorovacích </a:t>
            </a:r>
            <a:r>
              <a:rPr lang="sk-SK" sz="1800" dirty="0" smtClean="0">
                <a:cs typeface="Tahoma" pitchFamily="34" charset="0"/>
              </a:rPr>
              <a:t>správ,</a:t>
            </a:r>
            <a:endParaRPr lang="sk-SK" sz="1800" dirty="0">
              <a:cs typeface="Tahoma" pitchFamily="34" charset="0"/>
            </a:endParaRPr>
          </a:p>
          <a:p>
            <a:pPr marL="987425" lvl="1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cs typeface="Tahoma" pitchFamily="34" charset="0"/>
              </a:rPr>
              <a:t>úprava textu nadväzujúceho na úpravu príslušných tabuliek,</a:t>
            </a:r>
          </a:p>
          <a:p>
            <a:pPr marL="987425" lvl="1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sz="1800" dirty="0" smtClean="0">
                <a:cs typeface="Tahoma" pitchFamily="34" charset="0"/>
              </a:rPr>
              <a:t>zistenia OA.</a:t>
            </a:r>
          </a:p>
          <a:p>
            <a:pPr marL="701675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sk-SK" sz="1800" dirty="0">
              <a:cs typeface="Tahoma" pitchFamily="34" charset="0"/>
            </a:endParaRPr>
          </a:p>
          <a:p>
            <a:pPr marL="701675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sk-SK" sz="1800" dirty="0" smtClean="0">
              <a:cs typeface="Tahoma" pitchFamily="34" charset="0"/>
            </a:endParaRPr>
          </a:p>
          <a:p>
            <a:pPr marL="987425" lvl="1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sk-SK" sz="1800" dirty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endParaRPr lang="sk-SK" sz="18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3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cap="all" dirty="0"/>
              <a:t>Pripomienkovanie </a:t>
            </a:r>
            <a:r>
              <a:rPr lang="sk-SK" sz="2900" cap="all" dirty="0" err="1" smtClean="0"/>
              <a:t>záveREčnej</a:t>
            </a:r>
            <a:r>
              <a:rPr lang="sk-SK" sz="2900" cap="all" dirty="0" smtClean="0"/>
              <a:t> </a:t>
            </a:r>
            <a:r>
              <a:rPr lang="sk-SK" sz="2900" cap="all" dirty="0"/>
              <a:t>správy </a:t>
            </a:r>
            <a:br>
              <a:rPr lang="sk-SK" sz="2900" cap="all" dirty="0"/>
            </a:br>
            <a:r>
              <a:rPr lang="sk-SK" sz="2900" cap="all" dirty="0"/>
              <a:t>členmi </a:t>
            </a:r>
            <a:r>
              <a:rPr lang="sk-SK" sz="2900" cap="all" dirty="0" smtClean="0"/>
              <a:t>MV</a:t>
            </a:r>
            <a:endParaRPr lang="sk-SK" sz="29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23687" y="2276872"/>
            <a:ext cx="8229600" cy="4320480"/>
          </a:xfrm>
        </p:spPr>
        <p:txBody>
          <a:bodyPr>
            <a:normAutofit/>
          </a:bodyPr>
          <a:lstStyle/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800" dirty="0">
                <a:cs typeface="Tahoma" pitchFamily="34" charset="0"/>
              </a:rPr>
              <a:t>Návrh záverečnej správy o vykonávaní OPŽP bol zaslaný členom MV </a:t>
            </a:r>
            <a:r>
              <a:rPr lang="sk-SK" sz="1800" dirty="0" smtClean="0">
                <a:cs typeface="Tahoma" pitchFamily="34" charset="0"/>
              </a:rPr>
              <a:t> </a:t>
            </a:r>
            <a:br>
              <a:rPr lang="sk-SK" sz="1800" dirty="0" smtClean="0">
                <a:cs typeface="Tahoma" pitchFamily="34" charset="0"/>
              </a:rPr>
            </a:br>
            <a:r>
              <a:rPr lang="sk-SK" sz="1800" dirty="0" smtClean="0">
                <a:cs typeface="Tahoma" pitchFamily="34" charset="0"/>
              </a:rPr>
              <a:t>na pripomienkovanie </a:t>
            </a:r>
            <a:r>
              <a:rPr lang="sk-SK" sz="1800" dirty="0">
                <a:cs typeface="Tahoma" pitchFamily="34" charset="0"/>
              </a:rPr>
              <a:t>od 03. 11. 2016 do 09. 11. 2016: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endParaRPr lang="sk-SK" sz="1800" dirty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Počet pripomienkujúcich subjektov: </a:t>
            </a:r>
            <a:r>
              <a:rPr lang="sk-SK" sz="1800" dirty="0">
                <a:cs typeface="Tahoma" pitchFamily="34" charset="0"/>
              </a:rPr>
              <a:t>31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Počet pripomienok: </a:t>
            </a:r>
            <a:r>
              <a:rPr lang="sk-SK" sz="1800" dirty="0">
                <a:cs typeface="Tahoma" pitchFamily="34" charset="0"/>
              </a:rPr>
              <a:t>33 obyčajných a 1 zásadná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Počet akceptovaných pripomienok: </a:t>
            </a:r>
            <a:r>
              <a:rPr lang="sk-SK" sz="1800" dirty="0">
                <a:cs typeface="Tahoma" pitchFamily="34" charset="0"/>
              </a:rPr>
              <a:t>23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Počet čiastočne akceptovaných pripomienok: </a:t>
            </a:r>
            <a:r>
              <a:rPr lang="sk-SK" sz="1800" dirty="0">
                <a:cs typeface="Tahoma" pitchFamily="34" charset="0"/>
              </a:rPr>
              <a:t>9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Počet neakceptovaných pripomienok: </a:t>
            </a:r>
            <a:r>
              <a:rPr lang="sk-SK" sz="1800" dirty="0">
                <a:cs typeface="Tahoma" pitchFamily="34" charset="0"/>
              </a:rPr>
              <a:t>2 (obyčajné)</a:t>
            </a:r>
          </a:p>
        </p:txBody>
      </p:sp>
    </p:spTree>
    <p:extLst>
      <p:ext uri="{BB962C8B-B14F-4D97-AF65-F5344CB8AC3E}">
        <p14:creationId xmlns:p14="http://schemas.microsoft.com/office/powerpoint/2010/main" val="335216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900" cap="all" dirty="0"/>
              <a:t>Implementácia OP ŽP v </a:t>
            </a:r>
            <a:r>
              <a:rPr lang="pt-BR" sz="2900" cap="all" dirty="0" smtClean="0"/>
              <a:t>číslach</a:t>
            </a:r>
            <a:endParaRPr lang="pt-BR" sz="2900" cap="all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23687" y="2276872"/>
            <a:ext cx="8229600" cy="4320480"/>
          </a:xfrm>
        </p:spPr>
        <p:txBody>
          <a:bodyPr>
            <a:normAutofit/>
          </a:bodyPr>
          <a:lstStyle/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78</a:t>
            </a:r>
            <a:r>
              <a:rPr lang="sk-SK" sz="1800" dirty="0">
                <a:cs typeface="Tahoma" pitchFamily="34" charset="0"/>
              </a:rPr>
              <a:t> </a:t>
            </a:r>
            <a:r>
              <a:rPr lang="sk-SK" sz="1800" dirty="0" smtClean="0">
                <a:cs typeface="Tahoma" pitchFamily="34" charset="0"/>
              </a:rPr>
              <a:t>vyhlásených </a:t>
            </a:r>
            <a:r>
              <a:rPr lang="sk-SK" sz="1800" dirty="0">
                <a:cs typeface="Tahoma" pitchFamily="34" charset="0"/>
              </a:rPr>
              <a:t>výziev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3023</a:t>
            </a:r>
            <a:r>
              <a:rPr lang="sk-SK" sz="1800" dirty="0">
                <a:cs typeface="Tahoma" pitchFamily="34" charset="0"/>
              </a:rPr>
              <a:t> prijatých </a:t>
            </a:r>
            <a:r>
              <a:rPr lang="sk-SK" sz="1800" dirty="0" err="1">
                <a:cs typeface="Tahoma" pitchFamily="34" charset="0"/>
              </a:rPr>
              <a:t>ŽoNFP</a:t>
            </a:r>
            <a:endParaRPr lang="sk-SK" sz="1800" dirty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>
                <a:cs typeface="Tahoma" pitchFamily="34" charset="0"/>
              </a:rPr>
              <a:t>výška žiadaného príspevku </a:t>
            </a:r>
            <a:r>
              <a:rPr lang="sk-SK" sz="1800" b="1" dirty="0">
                <a:cs typeface="Tahoma" pitchFamily="34" charset="0"/>
              </a:rPr>
              <a:t>6 301 129 496 </a:t>
            </a:r>
            <a:r>
              <a:rPr lang="sk-SK" sz="1800" dirty="0">
                <a:cs typeface="Tahoma" pitchFamily="34" charset="0"/>
              </a:rPr>
              <a:t>Eur (EÚ + ŠR)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868</a:t>
            </a:r>
            <a:r>
              <a:rPr lang="sk-SK" sz="1800" dirty="0">
                <a:cs typeface="Tahoma" pitchFamily="34" charset="0"/>
              </a:rPr>
              <a:t> </a:t>
            </a:r>
            <a:r>
              <a:rPr lang="sk-SK" sz="1800" dirty="0" smtClean="0">
                <a:cs typeface="Tahoma" pitchFamily="34" charset="0"/>
              </a:rPr>
              <a:t>schválených </a:t>
            </a:r>
            <a:r>
              <a:rPr lang="sk-SK" sz="1800" dirty="0" err="1">
                <a:cs typeface="Tahoma" pitchFamily="34" charset="0"/>
              </a:rPr>
              <a:t>ŽoNFP</a:t>
            </a:r>
            <a:endParaRPr lang="sk-SK" sz="1800" dirty="0">
              <a:cs typeface="Tahoma" pitchFamily="34" charset="0"/>
            </a:endParaRP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>
                <a:cs typeface="Tahoma" pitchFamily="34" charset="0"/>
              </a:rPr>
              <a:t>výška </a:t>
            </a:r>
            <a:r>
              <a:rPr lang="sk-SK" sz="1800" dirty="0" smtClean="0">
                <a:cs typeface="Tahoma" pitchFamily="34" charset="0"/>
              </a:rPr>
              <a:t>schváleného </a:t>
            </a:r>
            <a:r>
              <a:rPr lang="sk-SK" sz="1800" dirty="0">
                <a:cs typeface="Tahoma" pitchFamily="34" charset="0"/>
              </a:rPr>
              <a:t>príspevku </a:t>
            </a:r>
            <a:r>
              <a:rPr lang="sk-SK" sz="1800" b="1" dirty="0">
                <a:cs typeface="Tahoma" pitchFamily="34" charset="0"/>
              </a:rPr>
              <a:t>2 542 872 666 </a:t>
            </a:r>
            <a:r>
              <a:rPr lang="sk-SK" sz="1800" dirty="0">
                <a:cs typeface="Tahoma" pitchFamily="34" charset="0"/>
              </a:rPr>
              <a:t>Eur (EÚ + ŠR)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b="1" dirty="0">
                <a:cs typeface="Tahoma" pitchFamily="34" charset="0"/>
              </a:rPr>
              <a:t>805</a:t>
            </a:r>
            <a:r>
              <a:rPr lang="sk-SK" sz="1800" dirty="0">
                <a:cs typeface="Tahoma" pitchFamily="34" charset="0"/>
              </a:rPr>
              <a:t> </a:t>
            </a:r>
            <a:r>
              <a:rPr lang="sk-SK" sz="1800" dirty="0" err="1">
                <a:cs typeface="Tahoma" pitchFamily="34" charset="0"/>
              </a:rPr>
              <a:t>zazmluvnených</a:t>
            </a:r>
            <a:r>
              <a:rPr lang="sk-SK" sz="1800" dirty="0">
                <a:cs typeface="Tahoma" pitchFamily="34" charset="0"/>
              </a:rPr>
              <a:t> projektov (z toho k 31. 10. 2016 riadne ukončených 799)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výška </a:t>
            </a:r>
            <a:r>
              <a:rPr lang="sk-SK" sz="1800" dirty="0">
                <a:cs typeface="Tahoma" pitchFamily="34" charset="0"/>
              </a:rPr>
              <a:t>zazmluvnených prostriedkov </a:t>
            </a:r>
            <a:r>
              <a:rPr lang="sk-SK" sz="1800" b="1" dirty="0">
                <a:cs typeface="Tahoma" pitchFamily="34" charset="0"/>
              </a:rPr>
              <a:t>2 245 894 894 </a:t>
            </a:r>
            <a:r>
              <a:rPr lang="sk-SK" sz="1800" dirty="0">
                <a:cs typeface="Tahoma" pitchFamily="34" charset="0"/>
              </a:rPr>
              <a:t>Eur (EÚ + ŠR</a:t>
            </a:r>
            <a:r>
              <a:rPr lang="sk-SK" sz="1800" dirty="0" smtClean="0">
                <a:cs typeface="Tahoma" pitchFamily="34" charset="0"/>
              </a:rPr>
              <a:t>)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endParaRPr lang="sk-SK" sz="18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85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cap="all" dirty="0" smtClean="0"/>
              <a:t>Finančná implementácia</a:t>
            </a:r>
            <a:endParaRPr lang="pt-BR" sz="2900" cap="all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7504" y="5737762"/>
            <a:ext cx="8645783" cy="1296144"/>
          </a:xfrm>
        </p:spPr>
        <p:txBody>
          <a:bodyPr>
            <a:normAutofit/>
          </a:bodyPr>
          <a:lstStyle/>
          <a:p>
            <a:pPr marL="457200" lvl="1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sk-SK" sz="1800" dirty="0" smtClean="0"/>
              <a:t>K 31.10.2016 je predpokladaná výška </a:t>
            </a:r>
            <a:r>
              <a:rPr lang="sk-SK" sz="1800" dirty="0" err="1" smtClean="0"/>
              <a:t>dekomitmentu</a:t>
            </a:r>
            <a:r>
              <a:rPr lang="sk-SK" sz="1800" dirty="0" smtClean="0"/>
              <a:t> na úrovni </a:t>
            </a:r>
            <a:r>
              <a:rPr lang="sk-SK" sz="1800" dirty="0"/>
              <a:t>75 839 </a:t>
            </a:r>
            <a:r>
              <a:rPr lang="sk-SK" sz="1800" dirty="0" smtClean="0"/>
              <a:t>023 € za zdroj EÚ, čo je 4,17 % z celkovej alokácie OP ŽP. </a:t>
            </a:r>
          </a:p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800" dirty="0" smtClean="0"/>
              <a:t>(schválené súhrnné </a:t>
            </a:r>
            <a:r>
              <a:rPr lang="sk-SK" sz="1800" dirty="0" err="1" smtClean="0"/>
              <a:t>ŽoP</a:t>
            </a:r>
            <a:r>
              <a:rPr lang="sk-SK" sz="1800" dirty="0" smtClean="0"/>
              <a:t> znížené o nezrovnalosti)</a:t>
            </a:r>
            <a:endParaRPr lang="sk-SK" sz="1800" dirty="0">
              <a:cs typeface="Tahoma" pitchFamily="34" charset="0"/>
            </a:endParaRPr>
          </a:p>
        </p:txBody>
      </p:sp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920394"/>
              </p:ext>
            </p:extLst>
          </p:nvPr>
        </p:nvGraphicFramePr>
        <p:xfrm>
          <a:off x="611558" y="2041412"/>
          <a:ext cx="8141729" cy="3674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3701"/>
                <a:gridCol w="1233701"/>
                <a:gridCol w="1356375"/>
                <a:gridCol w="1356375"/>
                <a:gridCol w="1233701"/>
                <a:gridCol w="863938"/>
                <a:gridCol w="863938"/>
              </a:tblGrid>
              <a:tr h="73762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OP Životné prostredie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Alokácia 2007-2013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Kumulatívne čerpanie  ŠF/KF (schválené SŽP znížené o nezrovnalosti)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Podiel čerpania ŠF/KF v %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326351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EÚ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ŠR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EÚ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ŠR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EÚ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ŠR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</a:tr>
              <a:tr h="326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Prioritná os 1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903 512 </a:t>
                      </a:r>
                      <a:r>
                        <a:rPr lang="sk-SK" sz="1400" dirty="0" smtClean="0">
                          <a:effectLst/>
                        </a:rPr>
                        <a:t>965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136 960 </a:t>
                      </a:r>
                      <a:r>
                        <a:rPr lang="sk-SK" sz="1400" dirty="0" smtClean="0">
                          <a:effectLst/>
                        </a:rPr>
                        <a:t>380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864 836 </a:t>
                      </a:r>
                      <a:r>
                        <a:rPr lang="sk-SK" sz="1400" dirty="0" smtClean="0">
                          <a:effectLst/>
                        </a:rPr>
                        <a:t>440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135 119 </a:t>
                      </a:r>
                      <a:r>
                        <a:rPr lang="sk-SK" sz="1400" dirty="0" smtClean="0">
                          <a:effectLst/>
                        </a:rPr>
                        <a:t>083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95,72%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98,66%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</a:tr>
              <a:tr h="326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Prioritná os 2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260 770 </a:t>
                      </a:r>
                      <a:r>
                        <a:rPr lang="sk-SK" sz="1400" dirty="0" smtClean="0">
                          <a:effectLst/>
                        </a:rPr>
                        <a:t>100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44 635 </a:t>
                      </a:r>
                      <a:r>
                        <a:rPr lang="sk-SK" sz="1400" dirty="0" smtClean="0">
                          <a:effectLst/>
                        </a:rPr>
                        <a:t>900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256 482 </a:t>
                      </a:r>
                      <a:r>
                        <a:rPr lang="sk-SK" sz="1400" dirty="0" smtClean="0">
                          <a:effectLst/>
                        </a:rPr>
                        <a:t>398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41 748 </a:t>
                      </a:r>
                      <a:r>
                        <a:rPr lang="sk-SK" sz="1400" dirty="0" smtClean="0">
                          <a:effectLst/>
                        </a:rPr>
                        <a:t>592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98,36%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93,53%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</a:tr>
              <a:tr h="326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Prioritná os 3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180 000 </a:t>
                      </a:r>
                      <a:r>
                        <a:rPr lang="sk-SK" sz="1400" dirty="0" smtClean="0">
                          <a:effectLst/>
                        </a:rPr>
                        <a:t>000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29 117 </a:t>
                      </a:r>
                      <a:r>
                        <a:rPr lang="sk-SK" sz="1400" dirty="0" smtClean="0">
                          <a:effectLst/>
                        </a:rPr>
                        <a:t>648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174 724 </a:t>
                      </a:r>
                      <a:r>
                        <a:rPr lang="sk-SK" sz="1400" dirty="0" smtClean="0">
                          <a:effectLst/>
                        </a:rPr>
                        <a:t>572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26 611 </a:t>
                      </a:r>
                      <a:r>
                        <a:rPr lang="sk-SK" sz="1400" dirty="0" smtClean="0">
                          <a:effectLst/>
                        </a:rPr>
                        <a:t>413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97,07%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91,39%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</a:tr>
              <a:tr h="326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Prioritná os 4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356 360 </a:t>
                      </a:r>
                      <a:r>
                        <a:rPr lang="sk-SK" sz="1400" dirty="0" smtClean="0">
                          <a:effectLst/>
                        </a:rPr>
                        <a:t>000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51 493 </a:t>
                      </a:r>
                      <a:r>
                        <a:rPr lang="sk-SK" sz="1400" dirty="0" smtClean="0">
                          <a:effectLst/>
                        </a:rPr>
                        <a:t>432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339 242 </a:t>
                      </a:r>
                      <a:r>
                        <a:rPr lang="sk-SK" sz="1400" dirty="0" smtClean="0">
                          <a:effectLst/>
                        </a:rPr>
                        <a:t>271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47 452 </a:t>
                      </a:r>
                      <a:r>
                        <a:rPr lang="sk-SK" sz="1400" dirty="0" smtClean="0">
                          <a:effectLst/>
                        </a:rPr>
                        <a:t>321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95,20%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92,15%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</a:tr>
              <a:tr h="326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Prioritná os 5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50 756 </a:t>
                      </a:r>
                      <a:r>
                        <a:rPr lang="sk-SK" sz="1400" dirty="0" smtClean="0">
                          <a:effectLst/>
                        </a:rPr>
                        <a:t>935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8 957 </a:t>
                      </a:r>
                      <a:r>
                        <a:rPr lang="sk-SK" sz="1400" dirty="0" smtClean="0">
                          <a:effectLst/>
                        </a:rPr>
                        <a:t>107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45 032 </a:t>
                      </a:r>
                      <a:r>
                        <a:rPr lang="sk-SK" sz="1400" dirty="0" smtClean="0">
                          <a:effectLst/>
                        </a:rPr>
                        <a:t>431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7 946 </a:t>
                      </a:r>
                      <a:r>
                        <a:rPr lang="sk-SK" sz="1400" dirty="0" smtClean="0">
                          <a:effectLst/>
                        </a:rPr>
                        <a:t>901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88,72%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88,72%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</a:tr>
              <a:tr h="326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Prioritná os 6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48 600 </a:t>
                      </a:r>
                      <a:r>
                        <a:rPr lang="sk-SK" sz="1400" dirty="0" smtClean="0">
                          <a:effectLst/>
                        </a:rPr>
                        <a:t>000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8 576 </a:t>
                      </a:r>
                      <a:r>
                        <a:rPr lang="sk-SK" sz="1400" dirty="0" smtClean="0">
                          <a:effectLst/>
                        </a:rPr>
                        <a:t>471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47 073 </a:t>
                      </a:r>
                      <a:r>
                        <a:rPr lang="sk-SK" sz="1400" dirty="0" smtClean="0">
                          <a:effectLst/>
                        </a:rPr>
                        <a:t>228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8 307 </a:t>
                      </a:r>
                      <a:r>
                        <a:rPr lang="sk-SK" sz="1400" dirty="0" smtClean="0">
                          <a:effectLst/>
                        </a:rPr>
                        <a:t>042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96,86%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96,86%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</a:tr>
              <a:tr h="326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Prioritná os 7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20 000 </a:t>
                      </a:r>
                      <a:r>
                        <a:rPr lang="sk-SK" sz="1400" dirty="0" smtClean="0">
                          <a:effectLst/>
                        </a:rPr>
                        <a:t>000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3 529 </a:t>
                      </a:r>
                      <a:r>
                        <a:rPr lang="sk-SK" sz="1400" dirty="0" smtClean="0">
                          <a:effectLst/>
                        </a:rPr>
                        <a:t>412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16 769 </a:t>
                      </a:r>
                      <a:r>
                        <a:rPr lang="sk-SK" sz="1400" dirty="0" smtClean="0">
                          <a:effectLst/>
                        </a:rPr>
                        <a:t>638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2 959 </a:t>
                      </a:r>
                      <a:r>
                        <a:rPr lang="sk-SK" sz="1400" dirty="0" smtClean="0">
                          <a:effectLst/>
                        </a:rPr>
                        <a:t>348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83,85%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83,85%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</a:tr>
              <a:tr h="326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SPOLU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1 820 000 </a:t>
                      </a:r>
                      <a:r>
                        <a:rPr lang="sk-SK" sz="1400" dirty="0" smtClean="0">
                          <a:effectLst/>
                        </a:rPr>
                        <a:t>000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283 270 </a:t>
                      </a:r>
                      <a:r>
                        <a:rPr lang="sk-SK" sz="1400" dirty="0" smtClean="0">
                          <a:effectLst/>
                        </a:rPr>
                        <a:t>350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1 744 160 </a:t>
                      </a:r>
                      <a:r>
                        <a:rPr lang="sk-SK" sz="1400" dirty="0" smtClean="0">
                          <a:effectLst/>
                        </a:rPr>
                        <a:t>978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270 144 </a:t>
                      </a:r>
                      <a:r>
                        <a:rPr lang="sk-SK" sz="1400" dirty="0" smtClean="0">
                          <a:effectLst/>
                        </a:rPr>
                        <a:t>700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>
                          <a:effectLst/>
                        </a:rPr>
                        <a:t>95,83%</a:t>
                      </a:r>
                      <a:endParaRPr lang="sk-SK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</a:rPr>
                        <a:t>95,37%</a:t>
                      </a:r>
                      <a:endParaRPr lang="sk-SK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553668" y="1678180"/>
            <a:ext cx="80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/>
              <a:t>Stav čerpania na národnej úrovni od začiatku programového obdobia do </a:t>
            </a:r>
            <a:r>
              <a:rPr lang="sk-SK" dirty="0" smtClean="0"/>
              <a:t>31.10.2016.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3448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900" cap="all" dirty="0"/>
              <a:t>Monitorovanie OP </a:t>
            </a:r>
            <a:r>
              <a:rPr lang="sk-SK" sz="2900" cap="all" dirty="0" smtClean="0"/>
              <a:t>ŽP</a:t>
            </a:r>
            <a:endParaRPr lang="sk-SK" sz="29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23687" y="2060848"/>
            <a:ext cx="8229600" cy="4320480"/>
          </a:xfrm>
        </p:spPr>
        <p:txBody>
          <a:bodyPr>
            <a:normAutofit/>
          </a:bodyPr>
          <a:lstStyle/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>
                <a:cs typeface="Tahoma" pitchFamily="34" charset="0"/>
              </a:rPr>
              <a:t>Predmetom monitorovania bolo dôsledné a pravidelné sledovanie realizácie cieľov operačného programu s využitím fyzických a finančných ukazovateľov. 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Monitorovanie </a:t>
            </a:r>
            <a:r>
              <a:rPr lang="sk-SK" sz="1800" dirty="0">
                <a:cs typeface="Tahoma" pitchFamily="34" charset="0"/>
              </a:rPr>
              <a:t>cieľov OP ŽP je realizované prostredníctvom súboru </a:t>
            </a:r>
            <a:br>
              <a:rPr lang="sk-SK" sz="1800" dirty="0">
                <a:cs typeface="Tahoma" pitchFamily="34" charset="0"/>
              </a:rPr>
            </a:br>
            <a:r>
              <a:rPr lang="sk-SK" sz="1800" dirty="0">
                <a:cs typeface="Tahoma" pitchFamily="34" charset="0"/>
              </a:rPr>
              <a:t>66 ukazovateľov. K 31. 10. 2016, z celkového počtu ukazovateľov, 38 naplnilo alebo prekročilo cieľové hodnoty stanovené v OP ŽP.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sz="1800" dirty="0" smtClean="0">
                <a:cs typeface="Tahoma" pitchFamily="34" charset="0"/>
              </a:rPr>
              <a:t>Kým </a:t>
            </a:r>
            <a:r>
              <a:rPr lang="sk-SK" sz="1800" dirty="0">
                <a:cs typeface="Tahoma" pitchFamily="34" charset="0"/>
              </a:rPr>
              <a:t>napĺňanie ukazovateľov typu výsledok je možné monitorovať priamo po ukončení realizácie projektu prostredníctvom záverečných monitorovacích správ, ukazovatele typu dopad sa monitorujú prostredníctvom následných monitorovacích správ po realizácii projektu a sú závislé aj od externých faktorov, ktoré prijímatelia ovplyvňujú v minimálnej miere, alebo vôbec. Nakoľko pri väčšine riadne ukončených projektov prebieha alebo len začalo obdobie udržateľnosti, napĺňanie ukazovateľov typu dopad  nedosahuje cieľové hodnoty a má stúpajúcu tendenciu. </a:t>
            </a:r>
          </a:p>
          <a:p>
            <a:pPr marL="457200" lvl="1" indent="0" algn="just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sk-SK" sz="18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91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3875" y="8366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sk-SK" dirty="0" smtClean="0"/>
              <a:t>Prehľad plnenia indikátorov OP ŽP</a:t>
            </a:r>
            <a:endParaRPr lang="sk-SK" dirty="0"/>
          </a:p>
        </p:txBody>
      </p:sp>
      <p:graphicFrame>
        <p:nvGraphicFramePr>
          <p:cNvPr id="5" name="Zástupný symbol obsah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766782"/>
              </p:ext>
            </p:extLst>
          </p:nvPr>
        </p:nvGraphicFramePr>
        <p:xfrm>
          <a:off x="-2" y="1844815"/>
          <a:ext cx="9144004" cy="4608520"/>
        </p:xfrm>
        <a:graphic>
          <a:graphicData uri="http://schemas.openxmlformats.org/drawingml/2006/table">
            <a:tbl>
              <a:tblPr/>
              <a:tblGrid>
                <a:gridCol w="3370737"/>
                <a:gridCol w="560063"/>
                <a:gridCol w="720080"/>
                <a:gridCol w="640072"/>
                <a:gridCol w="560063"/>
                <a:gridCol w="640072"/>
                <a:gridCol w="640072"/>
                <a:gridCol w="709278"/>
                <a:gridCol w="580420"/>
                <a:gridCol w="723147"/>
              </a:tblGrid>
              <a:tr h="41152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Prioritná os 1 - Integrovaná ochrana a racionálne využívanie vôd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MJ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Východisko OP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Cieľ OP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Rozdiel OP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Východisko projekty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Cieľ projekty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Rozdiel projektov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Plán. % naplnenia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31.10.2016</a:t>
                      </a:r>
                      <a:endParaRPr lang="sk-SK" sz="7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Dĺžka novovybudovaných rozvodov pitnej vody (bez vodovod</a:t>
                      </a:r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. prípojok</a:t>
                      </a:r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)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km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343,761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343,761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107 %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323,4343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obyvateľov pripojených k novovybudovaným rozvodom pitnej vody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</a:t>
                      </a:r>
                      <a:r>
                        <a:rPr lang="sk-SK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ob</a:t>
                      </a:r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.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8 655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18 155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9 500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70 559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70 559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743 %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41 535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Dĺžka novovybudovaných kanalizačných sietí (bez </a:t>
                      </a:r>
                      <a:r>
                        <a:rPr lang="sk-SK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kanal</a:t>
                      </a:r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. prípojok</a:t>
                      </a:r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)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km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1 264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1 180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15,265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1 678,297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1 663,032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141 %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effectLst/>
                          <a:latin typeface="Verdana"/>
                        </a:rPr>
                        <a:t>1 518,0117</a:t>
                      </a:r>
                      <a:endParaRPr lang="sk-SK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ekvivalentných obyvateľov napojených na novovybudovanú kanalizačnú sieť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EO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4 696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327 843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323 147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294 890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294 890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91 %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98 429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novovybudovaných/zrekonštruovaných ČOV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110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64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85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85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133 %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75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152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Prioritná os 2 - Ochrana pred povodňami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MJ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Východisko OP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Cieľ OP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Rozdiel OP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Východisko projekty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Cieľ projekty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Rozdiel projektov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i="0" u="none" strike="noStrike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Plán. % naplnenia</a:t>
                      </a: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Verdana"/>
                        </a:rPr>
                        <a:t>31.10.2016</a:t>
                      </a:r>
                      <a:endParaRPr lang="sk-SK" sz="700" b="1" i="0" u="none" strike="noStrike" dirty="0">
                        <a:solidFill>
                          <a:srgbClr val="FFFFFF"/>
                        </a:solidFill>
                        <a:effectLst/>
                        <a:latin typeface="Verdana"/>
                      </a:endParaRPr>
                    </a:p>
                  </a:txBody>
                  <a:tcPr marL="6429" marR="6429" marT="64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opatrení zameraných na ochranu pred povodňami (spolu za projekty)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151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143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114 %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143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Plocha územia so zabezpečenou protipovodňovou ochranou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km2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5 800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5 987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66,759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1 077,854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1 011,095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541 %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568,285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novovytvorených pracovných miest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27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113 %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effectLst/>
                          <a:latin typeface="Verdana"/>
                        </a:rPr>
                        <a:t>4</a:t>
                      </a:r>
                      <a:endParaRPr lang="sk-SK" sz="9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pl-PL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projektov na prevenciu rizík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263 %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126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8548">
                <a:tc>
                  <a:txBody>
                    <a:bodyPr/>
                    <a:lstStyle/>
                    <a:p>
                      <a:pPr algn="l" fontAlgn="b"/>
                      <a:r>
                        <a:rPr lang="sk-SK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 osôb chránených pred povodňami v dôsledku realizácie projektu</a:t>
                      </a:r>
                    </a:p>
                  </a:txBody>
                  <a:tcPr marL="6429" marR="6429" marT="64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počet</a:t>
                      </a:r>
                    </a:p>
                  </a:txBody>
                  <a:tcPr marL="6429" marR="6429" marT="64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1 420 000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1 491 482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71 482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3 000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227 646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224 646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314 %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EC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34 601</a:t>
                      </a:r>
                      <a:endParaRPr lang="sk-SK" sz="9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53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1673</Words>
  <Application>Microsoft Office PowerPoint</Application>
  <PresentationFormat>Prezentácia na obrazovke (4:3)</PresentationFormat>
  <Paragraphs>508</Paragraphs>
  <Slides>15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15</vt:i4>
      </vt:variant>
    </vt:vector>
  </HeadingPairs>
  <TitlesOfParts>
    <vt:vector size="16" baseType="lpstr">
      <vt:lpstr>Motív Office</vt:lpstr>
      <vt:lpstr>Prezentácia programu PowerPoint</vt:lpstr>
      <vt:lpstr>ÚčEL záverečnej správy A  VÝCHODISKá pre JEJ vypracovanie </vt:lpstr>
      <vt:lpstr>Špecifiká závEREčnej správy</vt:lpstr>
      <vt:lpstr>Špecifiká záverečnej správy a jej ďalšie úpravy</vt:lpstr>
      <vt:lpstr>Pripomienkovanie záveREčnej správy  členmi MV</vt:lpstr>
      <vt:lpstr>Implementácia OP ŽP v číslach</vt:lpstr>
      <vt:lpstr>Finančná implementácia</vt:lpstr>
      <vt:lpstr>Monitorovanie OP ŽP</vt:lpstr>
      <vt:lpstr>Prehľad plnenia indikátorov OP ŽP</vt:lpstr>
      <vt:lpstr>Prezentácia programu PowerPoint</vt:lpstr>
      <vt:lpstr>Prezentácia programu PowerPoint</vt:lpstr>
      <vt:lpstr>MonitorovaNIE OP ŽP</vt:lpstr>
      <vt:lpstr>hODNOTENIE OP ŽP</vt:lpstr>
      <vt:lpstr>INFORMOVANOSŤ A PUBLICITA OP ŽP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Slováková Zdenka</dc:creator>
  <cp:lastModifiedBy>Hrušková Miroslava</cp:lastModifiedBy>
  <cp:revision>52</cp:revision>
  <cp:lastPrinted>2016-11-28T17:18:58Z</cp:lastPrinted>
  <dcterms:created xsi:type="dcterms:W3CDTF">2013-03-21T12:16:54Z</dcterms:created>
  <dcterms:modified xsi:type="dcterms:W3CDTF">2016-11-28T17:19:42Z</dcterms:modified>
</cp:coreProperties>
</file>