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7" r:id="rId2"/>
    <p:sldId id="531" r:id="rId3"/>
    <p:sldId id="539" r:id="rId4"/>
    <p:sldId id="550" r:id="rId5"/>
    <p:sldId id="556" r:id="rId6"/>
    <p:sldId id="551" r:id="rId7"/>
    <p:sldId id="555" r:id="rId8"/>
    <p:sldId id="541" r:id="rId9"/>
  </p:sldIdLst>
  <p:sldSz cx="9144000" cy="6858000" type="screen4x3"/>
  <p:notesSz cx="6797675" cy="9926638"/>
  <p:defaultTextStyle>
    <a:defPPr>
      <a:defRPr lang="sk-SK"/>
    </a:defPPr>
    <a:lvl1pPr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har char="•"/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rmova" initials="JS" lastIdx="1" clrIdx="0">
    <p:extLst>
      <p:ext uri="{19B8F6BF-5375-455C-9EA6-DF929625EA0E}">
        <p15:presenceInfo xmlns:p15="http://schemas.microsoft.com/office/powerpoint/2012/main" userId="Surmova" providerId="None"/>
      </p:ext>
    </p:extLst>
  </p:cmAuthor>
  <p:cmAuthor id="2" name="Petraniova Darina" initials="PD" lastIdx="1" clrIdx="1">
    <p:extLst>
      <p:ext uri="{19B8F6BF-5375-455C-9EA6-DF929625EA0E}">
        <p15:presenceInfo xmlns:p15="http://schemas.microsoft.com/office/powerpoint/2012/main" userId="S-1-5-21-3687306193-3854762678-519657110-10624" providerId="AD"/>
      </p:ext>
    </p:extLst>
  </p:cmAuthor>
  <p:cmAuthor id="3" name="MF SR" initials="MF SR_CO" lastIdx="8" clrIdx="2">
    <p:extLst>
      <p:ext uri="{19B8F6BF-5375-455C-9EA6-DF929625EA0E}">
        <p15:presenceInfo xmlns:p15="http://schemas.microsoft.com/office/powerpoint/2012/main" userId="MF S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4D6"/>
    <a:srgbClr val="FF9933"/>
    <a:srgbClr val="3333FF"/>
    <a:srgbClr val="CC9900"/>
    <a:srgbClr val="B1D9DD"/>
    <a:srgbClr val="DEA400"/>
    <a:srgbClr val="54B1B8"/>
    <a:srgbClr val="FF9900"/>
    <a:srgbClr val="E6FAA4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6305" autoAdjust="0"/>
  </p:normalViewPr>
  <p:slideViewPr>
    <p:cSldViewPr>
      <p:cViewPr varScale="1">
        <p:scale>
          <a:sx n="113" d="100"/>
          <a:sy n="113" d="100"/>
        </p:scale>
        <p:origin x="7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34" y="90"/>
      </p:cViewPr>
      <p:guideLst>
        <p:guide orient="horz" pos="312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0FE2F5F1-7BC6-48DE-ABAC-02970A8C920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7101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9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6467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9" y="9428165"/>
            <a:ext cx="2946400" cy="496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37" tIns="46218" rIns="92437" bIns="46218" numCol="1" anchor="b" anchorCtr="0" compatLnSpc="1">
            <a:prstTxWarp prst="textNoShape">
              <a:avLst/>
            </a:prstTxWarp>
          </a:bodyPr>
          <a:lstStyle>
            <a:lvl1pPr algn="r" defTabSz="923925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DF1F0D9-50E6-4AE3-BAAF-FF5D71E96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44611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29391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49365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F1F0D9-50E6-4AE3-BAAF-FF5D71E96017}" type="slidenum">
              <a:rPr lang="sk-SK" smtClean="0"/>
              <a:pPr>
                <a:defRPr/>
              </a:pPr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99847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27A97-7ECC-4783-80A6-4DE1F936BB3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9C8E4-625C-4735-98CC-8A2F3649036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904038" y="765175"/>
            <a:ext cx="2239962" cy="496728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79388" y="765175"/>
            <a:ext cx="6572250" cy="496728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9223-22D4-4BBA-9BD4-DB83F449D7A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250825" y="1700213"/>
            <a:ext cx="8893175" cy="403225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09FF2-F620-49BC-8CA2-DD0D7220818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8636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84B64-20D8-4E13-8CD2-9229B111B0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8B683-A991-4FB2-937E-AA32C52368B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AB083-B60D-42BF-8FFE-312938AA22D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50825" y="1700213"/>
            <a:ext cx="4370388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73613" y="1700213"/>
            <a:ext cx="4370387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A34EF-47B8-4844-B073-78B7BA7F541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00BA1-4DC8-41C4-8630-686EE30FBC1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E520E-8076-4F3D-873E-7AC89B5B6A8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FE932DB-AC00-4C98-BABC-53CCF979DE03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4A197F2-010D-40B7-ADC5-F880608A9343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6A0DB-47C2-47F8-B493-8FEFB030EB0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1763688" y="85239"/>
            <a:ext cx="6696075" cy="43926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1800" b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765175"/>
            <a:ext cx="8964612" cy="86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Materiály upravujúce finančné riadenie na národnej úrovni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0213"/>
            <a:ext cx="88931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A0DCE82-A4A7-4DC2-80F7-93DD6F07C1EF}" type="slidenum">
              <a:rPr lang="sk-SK" smtClean="0"/>
              <a:pPr>
                <a:defRPr/>
              </a:pPr>
              <a:t>‹#›</a:t>
            </a:fld>
            <a:endParaRPr lang="sk-SK"/>
          </a:p>
        </p:txBody>
      </p:sp>
      <p:grpSp>
        <p:nvGrpSpPr>
          <p:cNvPr id="14" name="Skupina 13"/>
          <p:cNvGrpSpPr/>
          <p:nvPr userDrawn="1"/>
        </p:nvGrpSpPr>
        <p:grpSpPr>
          <a:xfrm>
            <a:off x="13243" y="0"/>
            <a:ext cx="9130757" cy="768085"/>
            <a:chOff x="2425911" y="-4084337"/>
            <a:chExt cx="9130757" cy="768085"/>
          </a:xfrm>
        </p:grpSpPr>
        <p:pic>
          <p:nvPicPr>
            <p:cNvPr id="15" name="Obrázok 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1667" y="-3992614"/>
              <a:ext cx="1571946" cy="555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3" descr="C:\Users\lsusolova\AppData\Local\Microsoft\Windows\Temporary Internet Files\Content.Outlook\I3PHT538\Logo_EFQM_R4E5_CMYK2012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9466" y="-4056139"/>
              <a:ext cx="1217202" cy="645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Obrázok 17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4" t="29726" r="19573" b="37204"/>
            <a:stretch/>
          </p:blipFill>
          <p:spPr>
            <a:xfrm>
              <a:off x="2425911" y="-4084337"/>
              <a:ext cx="1872208" cy="768085"/>
            </a:xfrm>
            <a:prstGeom prst="rect">
              <a:avLst/>
            </a:prstGeom>
          </p:spPr>
        </p:pic>
      </p:grpSp>
      <p:pic>
        <p:nvPicPr>
          <p:cNvPr id="5" name="Obrázok 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2483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65000"/>
        <a:buFont typeface="Wingdings" pitchFamily="2" charset="2"/>
        <a:buChar char="§"/>
        <a:defRPr sz="28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5000"/>
        <a:buChar char="•"/>
        <a:defRPr sz="2400">
          <a:solidFill>
            <a:schemeClr val="accent2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Times New Roman" pitchFamily="18" charset="0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-16768" y="2764572"/>
            <a:ext cx="9144000" cy="1446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k-SK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1268760"/>
            <a:ext cx="9144000" cy="47089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k-SK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k-SK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Finančná implementácia </a:t>
            </a:r>
            <a:br>
              <a:rPr lang="sk-SK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k-SK" sz="2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 Životné prostredie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(stav k </a:t>
            </a:r>
            <a:r>
              <a:rPr lang="sk-SK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29.11.2016</a:t>
            </a:r>
            <a:r>
              <a:rPr lang="sk-SK" sz="18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1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(16. zasadnutie Monitorovacieho výboru pre OPŽP)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32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29.11.2016</a:t>
            </a:r>
            <a:endParaRPr lang="sk-SK" sz="180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sk-SK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4866" y="548680"/>
            <a:ext cx="8964612" cy="863600"/>
          </a:xfrm>
        </p:spPr>
        <p:txBody>
          <a:bodyPr/>
          <a:lstStyle/>
          <a:p>
            <a:r>
              <a:rPr lang="sk-SK" sz="2000" b="1" dirty="0" smtClean="0">
                <a:solidFill>
                  <a:schemeClr val="accent6"/>
                </a:solidFill>
                <a:effectLst/>
              </a:rPr>
              <a:t>Čerpanie ŠF a KF programového obdobia 2007 – 2013 k 29.11.2016</a:t>
            </a:r>
            <a:br>
              <a:rPr lang="sk-SK" sz="2000" b="1" dirty="0" smtClean="0">
                <a:solidFill>
                  <a:schemeClr val="accent6"/>
                </a:solidFill>
                <a:effectLst/>
              </a:rPr>
            </a:br>
            <a:r>
              <a:rPr lang="sk-SK" sz="2000" b="1" dirty="0" smtClean="0">
                <a:solidFill>
                  <a:schemeClr val="accent6"/>
                </a:solidFill>
                <a:effectLst/>
              </a:rPr>
              <a:t>(národná úroveň)</a:t>
            </a:r>
            <a:endParaRPr lang="sk-SK" sz="2000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2</a:t>
            </a:fld>
            <a:endParaRPr lang="sk-SK" dirty="0"/>
          </a:p>
        </p:txBody>
      </p:sp>
      <p:graphicFrame>
        <p:nvGraphicFramePr>
          <p:cNvPr id="5" name="Tabuľ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243851"/>
              </p:ext>
            </p:extLst>
          </p:nvPr>
        </p:nvGraphicFramePr>
        <p:xfrm>
          <a:off x="395536" y="1268761"/>
          <a:ext cx="8291264" cy="4867243"/>
        </p:xfrm>
        <a:graphic>
          <a:graphicData uri="http://schemas.openxmlformats.org/drawingml/2006/table">
            <a:tbl>
              <a:tblPr/>
              <a:tblGrid>
                <a:gridCol w="2357352"/>
                <a:gridCol w="1556168"/>
                <a:gridCol w="1556168"/>
                <a:gridCol w="1461979"/>
                <a:gridCol w="1359597"/>
              </a:tblGrid>
              <a:tr h="6366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Operačný program</a:t>
                      </a:r>
                    </a:p>
                  </a:txBody>
                  <a:tcPr marL="6437" marR="6437" marT="64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Alokácia </a:t>
                      </a:r>
                      <a:b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2007 - 2013 </a:t>
                      </a:r>
                    </a:p>
                  </a:txBody>
                  <a:tcPr marL="6437" marR="6437" marT="64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Čerpanie </a:t>
                      </a:r>
                      <a:b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 úrovni CO</a:t>
                      </a:r>
                    </a:p>
                  </a:txBody>
                  <a:tcPr marL="6437" marR="6437" marT="64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Podiel čerpania </a:t>
                      </a:r>
                      <a:b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na alokácií </a:t>
                      </a:r>
                      <a:b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2007 - 2013 v %</a:t>
                      </a:r>
                    </a:p>
                  </a:txBody>
                  <a:tcPr marL="6437" marR="6437" marT="64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Nedočerpané prostriedky </a:t>
                      </a:r>
                      <a:b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 alokácie </a:t>
                      </a:r>
                      <a:b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2007 - 2013 </a:t>
                      </a:r>
                    </a:p>
                  </a:txBody>
                  <a:tcPr marL="6437" marR="6437" marT="64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210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6437" marR="6437" marT="6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6437" marR="6437" marT="6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3=2/1</a:t>
                      </a:r>
                    </a:p>
                  </a:txBody>
                  <a:tcPr marL="6437" marR="6437" marT="6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6437" marR="6437" marT="64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Doprava (ERDF + KF)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3 160 154 595,00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3 160 941 820,41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alokácia ERDF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830 659 097,00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830 659 718,31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alokácia KF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2 329 495 498,00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2 330 282 102,10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100,03%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Konkurenc. a hosp. rast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968 250 000,00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962 335 556,86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99,39%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5 914 443,14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Informatizácia spoločnosti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843 595 405,00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835 657 540,29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99,06%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7 937 864,71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Výskum a vývoj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1 209 415 373,00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1 194 692 004,88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98,78%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14 723 368,12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883 000 000,00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874 348 487,35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99,02%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8 651 512,65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326 415 373,00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320 343 517,53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98,14%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6 071 855,47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Bratislavský kraj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95 207 607,00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94 024 842,10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98,76%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1 182 764,90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INTERACT II*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29 306 707,00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28 736 493,66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98,05%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570 213,34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Technická pomoc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97 601 421,00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95 347 862,75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97,69%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2 253 558,25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54414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</a:t>
                      </a:r>
                      <a:r>
                        <a:rPr lang="sk-SK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Zamestn</a:t>
                      </a:r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. a sociálna inklúzia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941 301 578,00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913 452 934,79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97,04%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27 848 643,21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z toho 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923 500 000,00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896 831 188,36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97,11%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26 668 811,64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z toho 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17 801 578,00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16 621 746,43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93,37%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1 179 831,57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Životné prostredie (ERDF + KF)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1 820 000 000,00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1 743 963 944,72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95,82%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76 036 055,28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33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alokácia ERDF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250 756 935,00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236 526 640,13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94,33%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14 230 294,87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 z toho alokácia KF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1 569 243 065,00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1 507 437 304,59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96,06%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61 805 760,41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Regionálny OP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1 554 503 927,00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1 483 360 867,65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95,42%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71 143 059,35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2101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Vzdelávanie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542 728 759,88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502 565 214,93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92,60%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40 163 544,95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z toho Cieľ 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525 138 532,30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486 167 401,14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92,58%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38 971 131,16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      z toho Cieľ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17 590 227,58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16 397 813,79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93,22%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1 192 413,79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Cezhraničnej spolupráce SR-ČR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92 740 141,00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85 557 259,49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92,25%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7 182 881,51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Zdravotníctvo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250 000 000,00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222 595 932,11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89,04%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27 404 067,89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OP Rybné hospodárstvo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12 868 797,00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10 696 902,93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83,12%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2 171 894,07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</a:tr>
              <a:tr h="164787">
                <a:tc>
                  <a:txBody>
                    <a:bodyPr/>
                    <a:lstStyle/>
                    <a:p>
                      <a:pPr algn="l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11 617 674 310,88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11 333 929 177,57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97,56%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283 745 133,31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Nadpis 1"/>
          <p:cNvSpPr txBox="1">
            <a:spLocks/>
          </p:cNvSpPr>
          <p:nvPr/>
        </p:nvSpPr>
        <p:spPr bwMode="auto">
          <a:xfrm>
            <a:off x="8038728" y="1052736"/>
            <a:ext cx="709736" cy="2380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9pPr>
          </a:lstStyle>
          <a:p>
            <a:pPr algn="r">
              <a:lnSpc>
                <a:spcPct val="100000"/>
              </a:lnSpc>
              <a:buNone/>
            </a:pPr>
            <a:r>
              <a:rPr lang="sk-SK" sz="1000" b="1" i="1" kern="0" dirty="0" smtClean="0">
                <a:solidFill>
                  <a:schemeClr val="tx2"/>
                </a:solidFill>
                <a:effectLst/>
                <a:latin typeface="Arial Narrow" panose="020B0606020202030204" pitchFamily="34" charset="0"/>
              </a:rPr>
              <a:t>v EUR</a:t>
            </a:r>
            <a:endParaRPr lang="sk-SK" sz="1000" b="1" i="1" kern="0" dirty="0">
              <a:solidFill>
                <a:schemeClr val="tx2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323528" y="6256704"/>
            <a:ext cx="939681" cy="203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buNone/>
            </a:pPr>
            <a:r>
              <a:rPr lang="sk-SK" sz="900" b="0" dirty="0">
                <a:solidFill>
                  <a:sysClr val="windowText" lastClr="000000"/>
                </a:solidFill>
              </a:rPr>
              <a:t>Zdroj: MF </a:t>
            </a:r>
            <a:r>
              <a:rPr lang="sk-SK" sz="900" b="0" dirty="0" smtClean="0">
                <a:solidFill>
                  <a:sysClr val="windowText" lastClr="000000"/>
                </a:solidFill>
              </a:rPr>
              <a:t>SR, CO</a:t>
            </a:r>
          </a:p>
        </p:txBody>
      </p:sp>
    </p:spTree>
    <p:extLst>
      <p:ext uri="{BB962C8B-B14F-4D97-AF65-F5344CB8AC3E}">
        <p14:creationId xmlns:p14="http://schemas.microsoft.com/office/powerpoint/2010/main" val="69854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000" b="1" dirty="0" smtClean="0">
                <a:solidFill>
                  <a:schemeClr val="accent6"/>
                </a:solidFill>
                <a:effectLst/>
              </a:rPr>
              <a:t>Stav čerpania OP Životné prostredie k 29.11.2016</a:t>
            </a:r>
            <a:br>
              <a:rPr lang="sk-SK" sz="2000" b="1" dirty="0" smtClean="0">
                <a:solidFill>
                  <a:schemeClr val="accent6"/>
                </a:solidFill>
                <a:effectLst/>
              </a:rPr>
            </a:br>
            <a:r>
              <a:rPr lang="sk-SK" sz="2000" b="1" dirty="0" smtClean="0">
                <a:solidFill>
                  <a:schemeClr val="accent6"/>
                </a:solidFill>
                <a:effectLst/>
              </a:rPr>
              <a:t>(národná úroveň)</a:t>
            </a:r>
            <a:endParaRPr lang="sk-SK" sz="2000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3</a:t>
            </a:fld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755576" y="5855519"/>
            <a:ext cx="1008112" cy="19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800" b="0" dirty="0" smtClean="0">
                <a:solidFill>
                  <a:schemeClr val="tx2"/>
                </a:solidFill>
              </a:rPr>
              <a:t>Zdroj: MF SR, CO</a:t>
            </a:r>
            <a:endParaRPr lang="sk-SK" sz="800" b="0" dirty="0">
              <a:solidFill>
                <a:schemeClr val="tx2"/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8081648" y="1652027"/>
            <a:ext cx="605152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100" b="0" dirty="0">
                <a:solidFill>
                  <a:schemeClr val="tx2"/>
                </a:solidFill>
              </a:rPr>
              <a:t>v</a:t>
            </a:r>
            <a:r>
              <a:rPr lang="sk-SK" sz="1100" b="0" dirty="0" smtClean="0">
                <a:solidFill>
                  <a:schemeClr val="tx2"/>
                </a:solidFill>
              </a:rPr>
              <a:t> EUR</a:t>
            </a:r>
            <a:endParaRPr lang="sk-SK" sz="1100" b="0" dirty="0">
              <a:solidFill>
                <a:schemeClr val="tx2"/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41" y="1865979"/>
            <a:ext cx="7688999" cy="391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97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632139"/>
          </a:xfrm>
        </p:spPr>
        <p:txBody>
          <a:bodyPr/>
          <a:lstStyle/>
          <a:p>
            <a:r>
              <a:rPr lang="pl-PL" sz="2000" b="1" dirty="0" smtClean="0">
                <a:solidFill>
                  <a:schemeClr val="accent6"/>
                </a:solidFill>
                <a:effectLst/>
              </a:rPr>
              <a:t>Vývoj </a:t>
            </a:r>
            <a:r>
              <a:rPr lang="pl-PL" sz="2000" b="1" dirty="0">
                <a:solidFill>
                  <a:schemeClr val="accent6"/>
                </a:solidFill>
                <a:effectLst/>
              </a:rPr>
              <a:t>čerpania prostriedkov </a:t>
            </a:r>
            <a:r>
              <a:rPr lang="pl-PL" sz="2000" b="1" dirty="0" smtClean="0">
                <a:solidFill>
                  <a:schemeClr val="accent6"/>
                </a:solidFill>
                <a:effectLst/>
              </a:rPr>
              <a:t>OP Životné prostredie (fond ERDF)</a:t>
            </a:r>
            <a:endParaRPr lang="sk-SK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4</a:t>
            </a:fld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179388" y="5733256"/>
            <a:ext cx="1296144" cy="1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buNone/>
            </a:pPr>
            <a:r>
              <a:rPr lang="sk-SK" sz="800" b="0" dirty="0" smtClean="0">
                <a:solidFill>
                  <a:sysClr val="windowText" lastClr="000000"/>
                </a:solidFill>
              </a:rPr>
              <a:t>    Zdroj</a:t>
            </a:r>
            <a:r>
              <a:rPr lang="sk-SK" sz="800" b="0" dirty="0">
                <a:solidFill>
                  <a:sysClr val="windowText" lastClr="000000"/>
                </a:solidFill>
              </a:rPr>
              <a:t>: MF </a:t>
            </a:r>
            <a:r>
              <a:rPr lang="sk-SK" sz="800" b="0" dirty="0" smtClean="0">
                <a:solidFill>
                  <a:sysClr val="windowText" lastClr="000000"/>
                </a:solidFill>
              </a:rPr>
              <a:t>SR, CO</a:t>
            </a:r>
          </a:p>
        </p:txBody>
      </p:sp>
      <p:sp>
        <p:nvSpPr>
          <p:cNvPr id="8" name="Zástupný symbol textu 5"/>
          <p:cNvSpPr txBox="1">
            <a:spLocks/>
          </p:cNvSpPr>
          <p:nvPr/>
        </p:nvSpPr>
        <p:spPr>
          <a:xfrm>
            <a:off x="467544" y="6011547"/>
            <a:ext cx="7488832" cy="23367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65000"/>
              <a:buFont typeface="Wingdings" pitchFamily="2" charset="2"/>
              <a:buChar char="§"/>
              <a:defRPr sz="28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k-SK" sz="1100" b="0" kern="0" dirty="0" smtClean="0">
                <a:solidFill>
                  <a:schemeClr val="tx2"/>
                </a:solidFill>
              </a:rPr>
              <a:t> </a:t>
            </a:r>
            <a:r>
              <a:rPr lang="sk-SK" sz="1100" kern="0" dirty="0" smtClean="0">
                <a:solidFill>
                  <a:schemeClr val="tx2"/>
                </a:solidFill>
              </a:rPr>
              <a:t>v priebehu celej implementácie OP ŽP (ERDF) bolo každoročne splnené pravidlo n+3/n+2 voči jednotlivým záväzkom</a:t>
            </a:r>
            <a:endParaRPr lang="sk-SK" sz="1100" kern="0" dirty="0">
              <a:solidFill>
                <a:schemeClr val="tx2"/>
              </a:solidFill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8316416" y="1293963"/>
            <a:ext cx="567804" cy="207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buNone/>
            </a:pPr>
            <a:r>
              <a:rPr lang="sk-SK" sz="800" b="0" dirty="0" smtClean="0">
                <a:solidFill>
                  <a:sysClr val="windowText" lastClr="000000"/>
                </a:solidFill>
              </a:rPr>
              <a:t>    </a:t>
            </a:r>
            <a:r>
              <a:rPr lang="sk-SK" sz="900" b="0" dirty="0" smtClean="0">
                <a:solidFill>
                  <a:sysClr val="windowText" lastClr="000000"/>
                </a:solidFill>
              </a:rPr>
              <a:t>v EUR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31" y="1501603"/>
            <a:ext cx="8463720" cy="425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7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765175"/>
            <a:ext cx="8964612" cy="575593"/>
          </a:xfrm>
        </p:spPr>
        <p:txBody>
          <a:bodyPr/>
          <a:lstStyle/>
          <a:p>
            <a:r>
              <a:rPr lang="pl-PL" sz="2000" b="1" dirty="0" smtClean="0">
                <a:solidFill>
                  <a:schemeClr val="accent6"/>
                </a:solidFill>
                <a:effectLst/>
              </a:rPr>
              <a:t>Vývoj </a:t>
            </a:r>
            <a:r>
              <a:rPr lang="pl-PL" sz="2000" b="1" dirty="0">
                <a:solidFill>
                  <a:schemeClr val="accent6"/>
                </a:solidFill>
                <a:effectLst/>
              </a:rPr>
              <a:t>čerpania prostriedkov </a:t>
            </a:r>
            <a:r>
              <a:rPr lang="pl-PL" sz="2000" b="1" dirty="0" smtClean="0">
                <a:solidFill>
                  <a:schemeClr val="accent6"/>
                </a:solidFill>
                <a:effectLst/>
              </a:rPr>
              <a:t>OP Životné prostredie (fond KF)</a:t>
            </a:r>
            <a:endParaRPr lang="sk-SK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5</a:t>
            </a:fld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179388" y="5642463"/>
            <a:ext cx="1296144" cy="1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buNone/>
            </a:pPr>
            <a:r>
              <a:rPr lang="sk-SK" sz="800" b="0" dirty="0" smtClean="0">
                <a:solidFill>
                  <a:sysClr val="windowText" lastClr="000000"/>
                </a:solidFill>
              </a:rPr>
              <a:t>    Zdroj</a:t>
            </a:r>
            <a:r>
              <a:rPr lang="sk-SK" sz="800" b="0" dirty="0">
                <a:solidFill>
                  <a:sysClr val="windowText" lastClr="000000"/>
                </a:solidFill>
              </a:rPr>
              <a:t>: MF </a:t>
            </a:r>
            <a:r>
              <a:rPr lang="sk-SK" sz="800" b="0" dirty="0" smtClean="0">
                <a:solidFill>
                  <a:sysClr val="windowText" lastClr="000000"/>
                </a:solidFill>
              </a:rPr>
              <a:t>SR, CO</a:t>
            </a:r>
          </a:p>
        </p:txBody>
      </p:sp>
      <p:sp>
        <p:nvSpPr>
          <p:cNvPr id="7" name="Zástupný symbol textu 5"/>
          <p:cNvSpPr txBox="1">
            <a:spLocks/>
          </p:cNvSpPr>
          <p:nvPr/>
        </p:nvSpPr>
        <p:spPr>
          <a:xfrm>
            <a:off x="467544" y="5894269"/>
            <a:ext cx="7488832" cy="23367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65000"/>
              <a:buFont typeface="Wingdings" pitchFamily="2" charset="2"/>
              <a:buChar char="§"/>
              <a:defRPr sz="28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Char char="•"/>
              <a:defRPr sz="2400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k-SK" sz="1100" b="0" kern="0" dirty="0" smtClean="0">
                <a:solidFill>
                  <a:schemeClr val="tx2"/>
                </a:solidFill>
              </a:rPr>
              <a:t> </a:t>
            </a:r>
            <a:r>
              <a:rPr lang="sk-SK" sz="1100" kern="0" dirty="0" smtClean="0">
                <a:solidFill>
                  <a:schemeClr val="tx2"/>
                </a:solidFill>
              </a:rPr>
              <a:t>v priebehu celej implementácie OP ŽP (KF) bolo každoročne splnené pravidlo n+3/n+2 voči jednotlivým záväzkom</a:t>
            </a:r>
            <a:endParaRPr lang="sk-SK" sz="1100" kern="0" dirty="0">
              <a:solidFill>
                <a:schemeClr val="tx2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8244408" y="1280075"/>
            <a:ext cx="567804" cy="207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buNone/>
            </a:pPr>
            <a:r>
              <a:rPr lang="sk-SK" sz="800" b="0" dirty="0" smtClean="0">
                <a:solidFill>
                  <a:sysClr val="windowText" lastClr="000000"/>
                </a:solidFill>
              </a:rPr>
              <a:t>    </a:t>
            </a:r>
            <a:r>
              <a:rPr lang="sk-SK" sz="900" b="0" dirty="0" smtClean="0">
                <a:solidFill>
                  <a:sysClr val="windowText" lastClr="000000"/>
                </a:solidFill>
              </a:rPr>
              <a:t>v EUR</a:t>
            </a: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40" y="1462147"/>
            <a:ext cx="8302760" cy="417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620688"/>
            <a:ext cx="8964612" cy="863600"/>
          </a:xfrm>
        </p:spPr>
        <p:txBody>
          <a:bodyPr/>
          <a:lstStyle/>
          <a:p>
            <a:r>
              <a:rPr lang="sk-SK" sz="2000" b="1" dirty="0" smtClean="0">
                <a:solidFill>
                  <a:schemeClr val="accent6"/>
                </a:solidFill>
                <a:effectLst/>
              </a:rPr>
              <a:t>Kumulatívny prehľad deklarovaných a uhradených výdavkov k 29.11.2016 </a:t>
            </a:r>
            <a:br>
              <a:rPr lang="sk-SK" sz="2000" b="1" dirty="0" smtClean="0">
                <a:solidFill>
                  <a:schemeClr val="accent6"/>
                </a:solidFill>
                <a:effectLst/>
              </a:rPr>
            </a:br>
            <a:r>
              <a:rPr lang="sk-SK" sz="2000" b="1" dirty="0" smtClean="0">
                <a:solidFill>
                  <a:schemeClr val="accent6"/>
                </a:solidFill>
                <a:effectLst/>
              </a:rPr>
              <a:t>za OP Životné prostredie (fond KF)</a:t>
            </a:r>
            <a:endParaRPr lang="sk-SK" sz="2000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6</a:t>
            </a:fld>
            <a:endParaRPr lang="sk-SK" dirty="0"/>
          </a:p>
        </p:txBody>
      </p:sp>
      <p:sp>
        <p:nvSpPr>
          <p:cNvPr id="7" name="BlokTextu 4"/>
          <p:cNvSpPr txBox="1"/>
          <p:nvPr/>
        </p:nvSpPr>
        <p:spPr>
          <a:xfrm>
            <a:off x="1187624" y="6367376"/>
            <a:ext cx="1296143" cy="19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800" b="0" dirty="0" smtClean="0">
                <a:solidFill>
                  <a:schemeClr val="tx2"/>
                </a:solidFill>
              </a:rPr>
              <a:t>  Zdroj: MF SR, CO</a:t>
            </a:r>
            <a:endParaRPr lang="sk-SK" sz="800" b="0" dirty="0">
              <a:solidFill>
                <a:schemeClr val="tx2"/>
              </a:solidFill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156" y="1340768"/>
            <a:ext cx="6342825" cy="50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620688"/>
            <a:ext cx="8964612" cy="863600"/>
          </a:xfrm>
        </p:spPr>
        <p:txBody>
          <a:bodyPr/>
          <a:lstStyle/>
          <a:p>
            <a:r>
              <a:rPr lang="sk-SK" sz="2000" b="1" dirty="0" smtClean="0">
                <a:solidFill>
                  <a:schemeClr val="accent6"/>
                </a:solidFill>
                <a:effectLst/>
              </a:rPr>
              <a:t>Kumulatívny prehľad deklarovaných a uhradených výdavkov k 29.11.2016 </a:t>
            </a:r>
            <a:br>
              <a:rPr lang="sk-SK" sz="2000" b="1" dirty="0" smtClean="0">
                <a:solidFill>
                  <a:schemeClr val="accent6"/>
                </a:solidFill>
                <a:effectLst/>
              </a:rPr>
            </a:br>
            <a:r>
              <a:rPr lang="sk-SK" sz="2000" b="1" dirty="0" smtClean="0">
                <a:solidFill>
                  <a:schemeClr val="accent6"/>
                </a:solidFill>
                <a:effectLst/>
              </a:rPr>
              <a:t>za OP Životné prostredie (fond ERDF)</a:t>
            </a:r>
            <a:endParaRPr lang="sk-SK" sz="2000" b="1" dirty="0">
              <a:solidFill>
                <a:schemeClr val="accent6"/>
              </a:solidFill>
              <a:effectLst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E8B683-A991-4FB2-937E-AA32C52368B9}" type="slidenum">
              <a:rPr lang="sk-SK" smtClean="0"/>
              <a:pPr>
                <a:defRPr/>
              </a:pPr>
              <a:t>7</a:t>
            </a:fld>
            <a:endParaRPr lang="sk-SK" dirty="0"/>
          </a:p>
        </p:txBody>
      </p:sp>
      <p:sp>
        <p:nvSpPr>
          <p:cNvPr id="8" name="BlokTextu 4"/>
          <p:cNvSpPr txBox="1"/>
          <p:nvPr/>
        </p:nvSpPr>
        <p:spPr>
          <a:xfrm>
            <a:off x="1115616" y="6334221"/>
            <a:ext cx="1296143" cy="19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800" b="0" dirty="0" smtClean="0">
                <a:solidFill>
                  <a:schemeClr val="tx2"/>
                </a:solidFill>
              </a:rPr>
              <a:t>  Zdroj: MF SR, CO</a:t>
            </a:r>
            <a:endParaRPr lang="sk-SK" sz="800" b="0" dirty="0">
              <a:solidFill>
                <a:schemeClr val="tx2"/>
              </a:solidFill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494" y="1340767"/>
            <a:ext cx="6832399" cy="499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88" y="476672"/>
            <a:ext cx="8964612" cy="863600"/>
          </a:xfrm>
        </p:spPr>
        <p:txBody>
          <a:bodyPr/>
          <a:lstStyle/>
          <a:p>
            <a:r>
              <a:rPr lang="sk-SK" sz="2400" b="1" dirty="0" smtClean="0"/>
              <a:t>Harmonogram ďalších krokov</a:t>
            </a:r>
            <a:endParaRPr lang="sk-SK" sz="2400" b="1" dirty="0"/>
          </a:p>
        </p:txBody>
      </p:sp>
      <p:sp>
        <p:nvSpPr>
          <p:cNvPr id="3" name="Zástupný symbol čísla snímky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E520E-8076-4F3D-873E-7AC89B5B6A8C}" type="slidenum">
              <a:rPr lang="sk-SK" smtClean="0"/>
              <a:pPr>
                <a:defRPr/>
              </a:pPr>
              <a:t>8</a:t>
            </a:fld>
            <a:endParaRPr lang="sk-SK"/>
          </a:p>
        </p:txBody>
      </p:sp>
      <p:sp>
        <p:nvSpPr>
          <p:cNvPr id="6" name="BlokTextu 5"/>
          <p:cNvSpPr txBox="1"/>
          <p:nvPr/>
        </p:nvSpPr>
        <p:spPr>
          <a:xfrm>
            <a:off x="166812" y="1196752"/>
            <a:ext cx="8713092" cy="457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sz="1300" u="sng" dirty="0">
                <a:solidFill>
                  <a:schemeClr val="tx2"/>
                </a:solidFill>
              </a:rPr>
              <a:t>30. november 2016</a:t>
            </a:r>
            <a:r>
              <a:rPr lang="sk-SK" sz="1300" dirty="0">
                <a:solidFill>
                  <a:schemeClr val="tx2"/>
                </a:solidFill>
              </a:rPr>
              <a:t>	</a:t>
            </a:r>
          </a:p>
          <a:p>
            <a:pPr marL="285750" indent="-285750" algn="just">
              <a:buFontTx/>
              <a:buChar char="-"/>
            </a:pPr>
            <a:r>
              <a:rPr lang="sk-SK" sz="1300" b="0" dirty="0" smtClean="0">
                <a:solidFill>
                  <a:schemeClr val="tx2"/>
                </a:solidFill>
              </a:rPr>
              <a:t>aktualizácia </a:t>
            </a:r>
            <a:r>
              <a:rPr lang="sk-SK" sz="1300" b="0" dirty="0">
                <a:solidFill>
                  <a:schemeClr val="tx2"/>
                </a:solidFill>
              </a:rPr>
              <a:t>konečných stavov nezrovnalostí a vratiek zo strany RO a OA v ITMS, aktualizácia aj po 30.11.2016 až do dátumu uzatvorenia účtov pre finálnu verziu výkazu výdavkov v záverečnej ŽoP na EK</a:t>
            </a:r>
          </a:p>
          <a:p>
            <a:pPr>
              <a:buNone/>
            </a:pPr>
            <a:endParaRPr lang="sk-SK" sz="13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sk-SK" sz="1300" u="sng" dirty="0" smtClean="0">
                <a:solidFill>
                  <a:schemeClr val="tx2"/>
                </a:solidFill>
              </a:rPr>
              <a:t>1. </a:t>
            </a:r>
            <a:r>
              <a:rPr lang="sk-SK" sz="1300" u="sng" dirty="0">
                <a:solidFill>
                  <a:schemeClr val="tx2"/>
                </a:solidFill>
              </a:rPr>
              <a:t>december 2016</a:t>
            </a:r>
            <a:r>
              <a:rPr lang="sk-SK" sz="1300" b="0" dirty="0">
                <a:solidFill>
                  <a:schemeClr val="tx2"/>
                </a:solidFill>
              </a:rPr>
              <a:t>	</a:t>
            </a:r>
          </a:p>
          <a:p>
            <a:pPr>
              <a:buNone/>
            </a:pPr>
            <a:r>
              <a:rPr lang="sk-SK" sz="1300" dirty="0">
                <a:solidFill>
                  <a:schemeClr val="tx2"/>
                </a:solidFill>
              </a:rPr>
              <a:t>RO→CO a OA</a:t>
            </a:r>
            <a:r>
              <a:rPr lang="sk-SK" sz="1300" b="0" dirty="0">
                <a:solidFill>
                  <a:schemeClr val="tx2"/>
                </a:solidFill>
              </a:rPr>
              <a:t>:    </a:t>
            </a:r>
          </a:p>
          <a:p>
            <a:pPr marL="285750" indent="-285750">
              <a:buFontTx/>
              <a:buChar char="-"/>
            </a:pPr>
            <a:r>
              <a:rPr lang="sk-SK" sz="1300" b="0" dirty="0" smtClean="0">
                <a:solidFill>
                  <a:schemeClr val="tx2"/>
                </a:solidFill>
              </a:rPr>
              <a:t>predloženie </a:t>
            </a:r>
            <a:r>
              <a:rPr lang="sk-SK" sz="1300" b="0" dirty="0">
                <a:solidFill>
                  <a:schemeClr val="tx2"/>
                </a:solidFill>
              </a:rPr>
              <a:t>záverečnej správy za každý </a:t>
            </a:r>
            <a:r>
              <a:rPr lang="sk-SK" sz="1300" b="0" dirty="0" smtClean="0">
                <a:solidFill>
                  <a:schemeClr val="tx2"/>
                </a:solidFill>
              </a:rPr>
              <a:t>OP</a:t>
            </a:r>
          </a:p>
          <a:p>
            <a:pPr>
              <a:buNone/>
            </a:pPr>
            <a:endParaRPr lang="sk-SK" sz="13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sk-SK" sz="1300" u="sng" dirty="0">
                <a:solidFill>
                  <a:schemeClr val="tx2"/>
                </a:solidFill>
              </a:rPr>
              <a:t>31. december 2016</a:t>
            </a:r>
            <a:r>
              <a:rPr lang="sk-SK" sz="1300" dirty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sk-SK" sz="1300" dirty="0">
                <a:solidFill>
                  <a:schemeClr val="tx2"/>
                </a:solidFill>
              </a:rPr>
              <a:t>CO + RO:</a:t>
            </a:r>
          </a:p>
          <a:p>
            <a:pPr>
              <a:buNone/>
            </a:pPr>
            <a:r>
              <a:rPr lang="sk-SK" sz="1300" b="0" dirty="0">
                <a:solidFill>
                  <a:schemeClr val="tx2"/>
                </a:solidFill>
              </a:rPr>
              <a:t>-     </a:t>
            </a:r>
            <a:r>
              <a:rPr lang="sk-SK" sz="1300" b="0" dirty="0" smtClean="0">
                <a:solidFill>
                  <a:schemeClr val="tx2"/>
                </a:solidFill>
              </a:rPr>
              <a:t>vypracovanie návrhu </a:t>
            </a:r>
            <a:r>
              <a:rPr lang="sk-SK" sz="1300" b="0" dirty="0">
                <a:solidFill>
                  <a:schemeClr val="tx2"/>
                </a:solidFill>
              </a:rPr>
              <a:t>záverečnej bilancie za daný OP, ktorý je v závislosti od potreby a zmien jednotlivých položiek následne  </a:t>
            </a:r>
            <a:r>
              <a:rPr lang="sk-SK" sz="1300" b="0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sk-SK" sz="1300" b="0" dirty="0">
                <a:solidFill>
                  <a:schemeClr val="tx2"/>
                </a:solidFill>
              </a:rPr>
              <a:t> </a:t>
            </a:r>
            <a:r>
              <a:rPr lang="sk-SK" sz="1300" b="0" dirty="0" smtClean="0">
                <a:solidFill>
                  <a:schemeClr val="tx2"/>
                </a:solidFill>
              </a:rPr>
              <a:t>     aktualizovaný </a:t>
            </a:r>
            <a:endParaRPr lang="sk-SK" sz="1300" b="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sk-SK" sz="1300" dirty="0" smtClean="0">
                <a:solidFill>
                  <a:schemeClr val="tx2"/>
                </a:solidFill>
              </a:rPr>
              <a:t>CO</a:t>
            </a:r>
            <a:r>
              <a:rPr lang="sk-SK" sz="1300" dirty="0">
                <a:solidFill>
                  <a:schemeClr val="tx2"/>
                </a:solidFill>
              </a:rPr>
              <a:t>→OA:</a:t>
            </a:r>
          </a:p>
          <a:p>
            <a:pPr>
              <a:buNone/>
            </a:pPr>
            <a:r>
              <a:rPr lang="sk-SK" sz="1300" b="0" dirty="0">
                <a:solidFill>
                  <a:schemeClr val="tx2"/>
                </a:solidFill>
              </a:rPr>
              <a:t>-     predloženie záverečnej žiadosti o platbu na EK a záverečného výkazu výdavkov</a:t>
            </a:r>
          </a:p>
          <a:p>
            <a:pPr>
              <a:buNone/>
            </a:pPr>
            <a:endParaRPr lang="sk-SK" sz="13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sk-SK" sz="1300" u="sng" dirty="0">
                <a:solidFill>
                  <a:schemeClr val="tx2"/>
                </a:solidFill>
              </a:rPr>
              <a:t>31. marec 2017 </a:t>
            </a:r>
          </a:p>
          <a:p>
            <a:pPr>
              <a:buNone/>
            </a:pPr>
            <a:r>
              <a:rPr lang="sk-SK" sz="1300" dirty="0">
                <a:solidFill>
                  <a:schemeClr val="tx2"/>
                </a:solidFill>
              </a:rPr>
              <a:t>CO→EK:</a:t>
            </a:r>
          </a:p>
          <a:p>
            <a:pPr marL="285750" indent="-285750" algn="just">
              <a:buFontTx/>
              <a:buChar char="-"/>
            </a:pPr>
            <a:r>
              <a:rPr lang="sk-SK" sz="1300" b="0" dirty="0">
                <a:solidFill>
                  <a:schemeClr val="tx2"/>
                </a:solidFill>
              </a:rPr>
              <a:t>predloženie záverečnej dokumentácie (záverečná žiadosť o platbu na EK, záverečný výkaz výdavkov, záverečné výkazy </a:t>
            </a:r>
            <a:br>
              <a:rPr lang="sk-SK" sz="1300" b="0" dirty="0">
                <a:solidFill>
                  <a:schemeClr val="tx2"/>
                </a:solidFill>
              </a:rPr>
            </a:br>
            <a:r>
              <a:rPr lang="sk-SK" sz="1300" b="0" dirty="0">
                <a:solidFill>
                  <a:schemeClr val="tx2"/>
                </a:solidFill>
              </a:rPr>
              <a:t>o stiahnutých a vrátených sumách, o neukončených prípadoch vymáhania a o nevymožiteľných sumách)</a:t>
            </a:r>
          </a:p>
          <a:p>
            <a:pPr>
              <a:buNone/>
            </a:pPr>
            <a:r>
              <a:rPr lang="sk-SK" sz="1300" dirty="0">
                <a:solidFill>
                  <a:schemeClr val="tx2"/>
                </a:solidFill>
              </a:rPr>
              <a:t>RO→EK:</a:t>
            </a:r>
          </a:p>
          <a:p>
            <a:pPr marL="285750" indent="-285750">
              <a:buFontTx/>
              <a:buChar char="-"/>
            </a:pPr>
            <a:r>
              <a:rPr lang="sk-SK" sz="1300" b="0" dirty="0">
                <a:solidFill>
                  <a:schemeClr val="tx2"/>
                </a:solidFill>
              </a:rPr>
              <a:t>predloženie záverečnej správy schválenej MV na EK</a:t>
            </a:r>
          </a:p>
          <a:p>
            <a:pPr>
              <a:buNone/>
            </a:pPr>
            <a:r>
              <a:rPr lang="sk-SK" sz="1300" dirty="0">
                <a:solidFill>
                  <a:schemeClr val="tx2"/>
                </a:solidFill>
              </a:rPr>
              <a:t>OA→EK:</a:t>
            </a:r>
          </a:p>
          <a:p>
            <a:pPr marL="285750" indent="-285750">
              <a:buFontTx/>
              <a:buChar char="-"/>
            </a:pPr>
            <a:r>
              <a:rPr lang="sk-SK" sz="1300" b="0" dirty="0">
                <a:solidFill>
                  <a:schemeClr val="tx2"/>
                </a:solidFill>
              </a:rPr>
              <a:t>predloženie záverečnej kontrolnej správy a vyhlásenie o ukončení programu</a:t>
            </a:r>
          </a:p>
        </p:txBody>
      </p:sp>
    </p:spTree>
    <p:extLst>
      <p:ext uri="{BB962C8B-B14F-4D97-AF65-F5344CB8AC3E}">
        <p14:creationId xmlns:p14="http://schemas.microsoft.com/office/powerpoint/2010/main" val="392169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3">
      <a:dk1>
        <a:srgbClr val="CC33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AE2A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55600" marR="0" indent="0" algn="l" defTabSz="3556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>
            <a:tab pos="533400" algn="l"/>
          </a:tabLst>
          <a:defRPr kumimoji="0" lang="sk-SK" sz="16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3">
        <a:dk1>
          <a:srgbClr val="CC33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AE2A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15414</TotalTime>
  <Words>560</Words>
  <Application>Microsoft Office PowerPoint</Application>
  <PresentationFormat>Prezentácia na obrazovke (4:3)</PresentationFormat>
  <Paragraphs>193</Paragraphs>
  <Slides>8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Times New Roman</vt:lpstr>
      <vt:lpstr>Wingdings</vt:lpstr>
      <vt:lpstr>Predvolený návrh</vt:lpstr>
      <vt:lpstr>Prezentácia programu PowerPoint</vt:lpstr>
      <vt:lpstr>Čerpanie ŠF a KF programového obdobia 2007 – 2013 k 29.11.2016 (národná úroveň)</vt:lpstr>
      <vt:lpstr>Stav čerpania OP Životné prostredie k 29.11.2016 (národná úroveň)</vt:lpstr>
      <vt:lpstr>Vývoj čerpania prostriedkov OP Životné prostredie (fond ERDF)</vt:lpstr>
      <vt:lpstr>Vývoj čerpania prostriedkov OP Životné prostredie (fond KF)</vt:lpstr>
      <vt:lpstr>Kumulatívny prehľad deklarovaných a uhradených výdavkov k 29.11.2016  za OP Životné prostredie (fond KF)</vt:lpstr>
      <vt:lpstr>Kumulatívny prehľad deklarovaných a uhradených výdavkov k 29.11.2016  za OP Životné prostredie (fond ERDF)</vt:lpstr>
      <vt:lpstr>Harmonogram ďalších krokov</vt:lpstr>
    </vt:vector>
  </TitlesOfParts>
  <Company>MF_SR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akraisova</dc:creator>
  <cp:lastModifiedBy>Bella Radoslav</cp:lastModifiedBy>
  <cp:revision>2200</cp:revision>
  <cp:lastPrinted>2016-11-21T11:06:00Z</cp:lastPrinted>
  <dcterms:created xsi:type="dcterms:W3CDTF">2005-10-20T15:38:35Z</dcterms:created>
  <dcterms:modified xsi:type="dcterms:W3CDTF">2016-11-28T14:49:57Z</dcterms:modified>
</cp:coreProperties>
</file>