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60" r:id="rId5"/>
    <p:sldId id="261" r:id="rId6"/>
    <p:sldId id="270" r:id="rId7"/>
    <p:sldId id="264" r:id="rId8"/>
    <p:sldId id="271" r:id="rId9"/>
    <p:sldId id="269" r:id="rId10"/>
    <p:sldId id="272" r:id="rId11"/>
    <p:sldId id="265" r:id="rId12"/>
    <p:sldId id="273" r:id="rId13"/>
    <p:sldId id="278" r:id="rId14"/>
    <p:sldId id="279" r:id="rId15"/>
    <p:sldId id="276" r:id="rId16"/>
    <p:sldId id="268" r:id="rId17"/>
    <p:sldId id="280" r:id="rId18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linovičová Viera" initials="VV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83" autoAdjust="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1878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20CC71-714D-4F9F-9F8E-49FFB45D1054}" type="datetimeFigureOut">
              <a:rPr lang="sk-SK" smtClean="0"/>
              <a:t>24. 6. 2015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3BA37-28A6-4E52-A9B8-1DA09BF04EE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5865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97489-1DE9-4644-88CB-C11EF17B0D85}" type="datetimeFigureOut">
              <a:rPr lang="sk-SK" smtClean="0"/>
              <a:t>24. 6. 2015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D4BCB-3511-4ED8-B9EE-8E608FB866B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12183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D4BCB-3511-4ED8-B9EE-8E608FB866BE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21602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99565"/>
            <a:ext cx="9170348" cy="365843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72400" cy="1470025"/>
          </a:xfrm>
        </p:spPr>
        <p:txBody>
          <a:bodyPr>
            <a:normAutofit/>
          </a:bodyPr>
          <a:lstStyle>
            <a:lvl1pPr>
              <a:defRPr sz="3600" b="1" cap="all" spc="100" baseline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endParaRPr lang="sk-SK" dirty="0"/>
          </a:p>
        </p:txBody>
      </p:sp>
      <p:pic>
        <p:nvPicPr>
          <p:cNvPr id="8" name="Obrázok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87" y="119931"/>
            <a:ext cx="71755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dĺžnik 14"/>
          <p:cNvSpPr>
            <a:spLocks noChangeArrowheads="1"/>
          </p:cNvSpPr>
          <p:nvPr userDrawn="1"/>
        </p:nvSpPr>
        <p:spPr bwMode="auto">
          <a:xfrm>
            <a:off x="1498600" y="117475"/>
            <a:ext cx="4017963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sz="1000" b="1" dirty="0"/>
              <a:t>MINISTERSTVO ŽIVOTNÉHO PROSTREDIA SR</a:t>
            </a:r>
          </a:p>
          <a:p>
            <a:r>
              <a:rPr lang="sk-SK" sz="1000" dirty="0"/>
              <a:t>Sekcia environmentálnych programov a projektov</a:t>
            </a:r>
          </a:p>
          <a:p>
            <a:r>
              <a:rPr lang="sk-SK" sz="1000" b="1" dirty="0">
                <a:solidFill>
                  <a:srgbClr val="004200"/>
                </a:solidFill>
              </a:rPr>
              <a:t>Riadiaci orgán pre Operačný program Životné prostredie</a:t>
            </a:r>
          </a:p>
          <a:p>
            <a:r>
              <a:rPr lang="sk-SK" sz="1000" dirty="0"/>
              <a:t>Nám. Ľ. Štúra 1, 812 35  Bratislava</a:t>
            </a:r>
          </a:p>
          <a:p>
            <a:r>
              <a:rPr lang="sk-SK" sz="1000" dirty="0" err="1"/>
              <a:t>www.opzp.sk</a:t>
            </a:r>
            <a:endParaRPr lang="sk-SK" sz="1000" dirty="0"/>
          </a:p>
        </p:txBody>
      </p:sp>
      <p:pic>
        <p:nvPicPr>
          <p:cNvPr id="11" name="Obrázok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238" y="0"/>
            <a:ext cx="305435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308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8868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69345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836712"/>
            <a:ext cx="8229600" cy="1143000"/>
          </a:xfrm>
        </p:spPr>
        <p:txBody>
          <a:bodyPr>
            <a:normAutofit/>
          </a:bodyPr>
          <a:lstStyle>
            <a:lvl1pPr>
              <a:defRPr sz="4000" cap="small" baseline="0"/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2060848"/>
            <a:ext cx="8229600" cy="432048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289" y="188640"/>
            <a:ext cx="3176396" cy="54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24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329711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6206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10584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6414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894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48780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26243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1000">
              <a:srgbClr val="EEF3E2"/>
            </a:gs>
            <a:gs pos="41000">
              <a:schemeClr val="accent3">
                <a:lumMod val="20000"/>
                <a:lumOff val="80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530398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530398" y="1628800"/>
            <a:ext cx="8229600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7668344" y="6453336"/>
            <a:ext cx="1018456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606B1-7975-4BEE-B0E4-2EAE8A95FE47}" type="slidenum">
              <a:rPr lang="sk-SK" smtClean="0"/>
              <a:t>‹#›</a:t>
            </a:fld>
            <a:endParaRPr lang="sk-SK"/>
          </a:p>
        </p:txBody>
      </p:sp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03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898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8064896" cy="2016224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defRPr/>
            </a:pPr>
            <a:r>
              <a:rPr lang="sk-SK" sz="2700" spc="300" dirty="0" smtClean="0"/>
              <a:t/>
            </a:r>
            <a:br>
              <a:rPr lang="sk-SK" sz="2700" spc="300" dirty="0" smtClean="0"/>
            </a:br>
            <a:r>
              <a:rPr lang="sk-SK" sz="3100" spc="300" dirty="0" smtClean="0">
                <a:effectLst/>
              </a:rPr>
              <a:t>Správy o vyhodnotení výziev na predkladanie </a:t>
            </a:r>
            <a:r>
              <a:rPr lang="sk-SK" sz="3100" cap="small" spc="300" dirty="0" err="1">
                <a:effectLst/>
              </a:rPr>
              <a:t>Ž</a:t>
            </a:r>
            <a:r>
              <a:rPr lang="sk-SK" sz="3100" cap="small" spc="300" dirty="0" err="1" smtClean="0">
                <a:effectLst/>
              </a:rPr>
              <a:t>oNFP</a:t>
            </a:r>
            <a:r>
              <a:rPr lang="sk-SK" sz="3100" spc="300" dirty="0" smtClean="0">
                <a:effectLst/>
              </a:rPr>
              <a:t> </a:t>
            </a:r>
            <a:br>
              <a:rPr lang="sk-SK" sz="3100" spc="300" dirty="0" smtClean="0">
                <a:effectLst/>
              </a:rPr>
            </a:br>
            <a:r>
              <a:rPr lang="sk-SK" sz="3100" spc="300" dirty="0" smtClean="0">
                <a:effectLst/>
              </a:rPr>
              <a:t>v Rámci </a:t>
            </a:r>
            <a:r>
              <a:rPr lang="sk-SK" sz="3100" spc="300" dirty="0" err="1" smtClean="0">
                <a:effectLst/>
              </a:rPr>
              <a:t>oP</a:t>
            </a:r>
            <a:r>
              <a:rPr lang="sk-SK" sz="3100" spc="300" dirty="0" smtClean="0">
                <a:effectLst/>
              </a:rPr>
              <a:t> ŽP – informácia</a:t>
            </a:r>
            <a:r>
              <a:rPr lang="sk-SK" sz="3100" spc="300" dirty="0">
                <a:solidFill>
                  <a:schemeClr val="tx1"/>
                </a:solidFill>
              </a:rPr>
              <a:t/>
            </a:r>
            <a:br>
              <a:rPr lang="sk-SK" sz="3100" spc="300" dirty="0">
                <a:solidFill>
                  <a:schemeClr val="tx1"/>
                </a:solidFill>
              </a:rPr>
            </a:br>
            <a:endParaRPr lang="sk-SK" sz="3100" dirty="0"/>
          </a:p>
        </p:txBody>
      </p:sp>
      <p:sp>
        <p:nvSpPr>
          <p:cNvPr id="5" name="BlokTextu 3"/>
          <p:cNvSpPr txBox="1"/>
          <p:nvPr/>
        </p:nvSpPr>
        <p:spPr>
          <a:xfrm>
            <a:off x="4932040" y="4509120"/>
            <a:ext cx="4360862" cy="17541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en-US" dirty="0">
                <a:solidFill>
                  <a:schemeClr val="bg1"/>
                </a:solidFill>
              </a:rPr>
              <a:t>   </a:t>
            </a:r>
            <a:r>
              <a:rPr lang="sk-SK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14. </a:t>
            </a: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zasadnutie </a:t>
            </a:r>
          </a:p>
          <a:p>
            <a:pPr algn="ctr">
              <a:defRPr/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Monitorovacieho výboru </a:t>
            </a:r>
          </a:p>
          <a:p>
            <a:pPr algn="ctr">
              <a:defRPr/>
            </a:pP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 Operačný program Životné prostredie </a:t>
            </a:r>
          </a:p>
          <a:p>
            <a:pPr algn="ctr">
              <a:defRPr/>
            </a:pPr>
            <a:r>
              <a:rPr lang="sk-SK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25. </a:t>
            </a:r>
            <a:r>
              <a:rPr lang="sk-SK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júna </a:t>
            </a:r>
            <a:r>
              <a:rPr lang="sk-SK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2015</a:t>
            </a:r>
            <a:endParaRPr lang="sk-SK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dirty="0"/>
              <a:t> </a:t>
            </a:r>
          </a:p>
          <a:p>
            <a:pPr>
              <a:defRPr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7481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836712"/>
            <a:ext cx="8229600" cy="720080"/>
          </a:xfrm>
        </p:spPr>
        <p:txBody>
          <a:bodyPr>
            <a:normAutofit/>
          </a:bodyPr>
          <a:lstStyle/>
          <a:p>
            <a:r>
              <a:rPr lang="sk-SK" sz="2400" dirty="0">
                <a:effectLst/>
              </a:rPr>
              <a:t>Nedostatky a Sťažnosti v rámci výzvy </a:t>
            </a:r>
            <a:r>
              <a:rPr lang="sk-SK" sz="2500" dirty="0">
                <a:effectLst/>
              </a:rPr>
              <a:t>OPŽP-PO3-14-1</a:t>
            </a:r>
            <a:endParaRPr lang="sk-SK" sz="25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1628800"/>
            <a:ext cx="822960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1600" b="1" u="sng" dirty="0"/>
              <a:t>Identifikácia:</a:t>
            </a:r>
          </a:p>
          <a:p>
            <a:pPr marL="0" indent="0">
              <a:buNone/>
            </a:pPr>
            <a:r>
              <a:rPr lang="sk-SK" sz="1600" dirty="0"/>
              <a:t>V rámci výzvy na predkladanie žiadostí o NFP s kódom OPŽP-PO3-14-1, vyhlásenej </a:t>
            </a:r>
            <a:r>
              <a:rPr lang="sk-SK" sz="1600" dirty="0" smtClean="0"/>
              <a:t>dňa 04</a:t>
            </a:r>
            <a:r>
              <a:rPr lang="sk-SK" sz="1600" dirty="0"/>
              <a:t>. 07. 2014, bolo zaregistrovaných 14 žiadostí o NFP, z ktorých:</a:t>
            </a:r>
          </a:p>
          <a:p>
            <a:r>
              <a:rPr lang="sk-SK" sz="1600" dirty="0" smtClean="0"/>
              <a:t>3 </a:t>
            </a:r>
            <a:r>
              <a:rPr lang="sk-SK" sz="1600" dirty="0"/>
              <a:t>žiadosti o NFP boli neschválené z dôvodu nesplnenia kritérií oprávnenosti, </a:t>
            </a:r>
            <a:r>
              <a:rPr lang="sk-SK" sz="1600" dirty="0" smtClean="0"/>
              <a:t>pričom najčastejším </a:t>
            </a:r>
            <a:r>
              <a:rPr lang="sk-SK" sz="1600" dirty="0"/>
              <a:t>dôvodom </a:t>
            </a:r>
            <a:r>
              <a:rPr lang="sk-SK" sz="1600" dirty="0" smtClean="0"/>
              <a:t>bolo </a:t>
            </a:r>
            <a:r>
              <a:rPr lang="sk-SK" sz="1600" dirty="0"/>
              <a:t>nesplnenie podmienky oprávnenosti žiadateľa v zmysle </a:t>
            </a:r>
            <a:r>
              <a:rPr lang="sk-SK" sz="1600" dirty="0" smtClean="0"/>
              <a:t>podmienok definovaných </a:t>
            </a:r>
            <a:r>
              <a:rPr lang="sk-SK" sz="1600" dirty="0"/>
              <a:t>vo výzve na predkladanie žiadostí o NFP;</a:t>
            </a:r>
          </a:p>
          <a:p>
            <a:r>
              <a:rPr lang="sk-SK" sz="1600" dirty="0" smtClean="0"/>
              <a:t>1 </a:t>
            </a:r>
            <a:r>
              <a:rPr lang="sk-SK" sz="1600" dirty="0"/>
              <a:t>žiadosť o NFP bola neschválená z dôvodu nesplnenia kritérií úplnosti, </a:t>
            </a:r>
            <a:r>
              <a:rPr lang="sk-SK" sz="1600" dirty="0" smtClean="0"/>
              <a:t>pričom dôvodom </a:t>
            </a:r>
            <a:r>
              <a:rPr lang="sk-SK" sz="1600" dirty="0"/>
              <a:t>bolo </a:t>
            </a:r>
            <a:r>
              <a:rPr lang="sk-SK" sz="1600" dirty="0" smtClean="0"/>
              <a:t>nedoplnenie </a:t>
            </a:r>
            <a:r>
              <a:rPr lang="sk-SK" sz="1600" dirty="0"/>
              <a:t>žiadnych chýbajúcich náležitostí žiadosti o NFP, na základe </a:t>
            </a:r>
            <a:r>
              <a:rPr lang="sk-SK" sz="1600" dirty="0" smtClean="0"/>
              <a:t>čoho sa </a:t>
            </a:r>
            <a:r>
              <a:rPr lang="sk-SK" sz="1600" dirty="0"/>
              <a:t>žiadosť o NFP považovala za neúplnú</a:t>
            </a:r>
            <a:r>
              <a:rPr lang="sk-SK" sz="1600" dirty="0" smtClean="0"/>
              <a:t>.</a:t>
            </a:r>
          </a:p>
          <a:p>
            <a:pPr marL="0" indent="0">
              <a:buNone/>
            </a:pPr>
            <a:endParaRPr lang="sk-SK" sz="1600" u="sng" dirty="0" smtClean="0"/>
          </a:p>
          <a:p>
            <a:pPr marL="0" indent="0">
              <a:buNone/>
            </a:pPr>
            <a:r>
              <a:rPr lang="sk-SK" sz="1600" b="1" u="sng" dirty="0" smtClean="0"/>
              <a:t>Analýza </a:t>
            </a:r>
            <a:r>
              <a:rPr lang="sk-SK" sz="1600" b="1" u="sng" dirty="0"/>
              <a:t>sťažností žiadateľov:</a:t>
            </a:r>
          </a:p>
          <a:p>
            <a:pPr marL="0" indent="0">
              <a:buNone/>
            </a:pPr>
            <a:r>
              <a:rPr lang="sk-SK" sz="1600" dirty="0"/>
              <a:t>V rámci </a:t>
            </a:r>
            <a:r>
              <a:rPr lang="sk-SK" sz="1600" dirty="0" smtClean="0"/>
              <a:t> výzvy </a:t>
            </a:r>
            <a:r>
              <a:rPr lang="sk-SK" sz="1600" b="1" dirty="0" smtClean="0"/>
              <a:t>neboli zaregistrované </a:t>
            </a:r>
            <a:r>
              <a:rPr lang="sk-SK" sz="1600" b="1" dirty="0"/>
              <a:t>žiadne sťažnosti </a:t>
            </a:r>
            <a:r>
              <a:rPr lang="sk-SK" sz="1600" dirty="0"/>
              <a:t>v zmysle zákona č. 9/2010 Z. z. o sťažnostiach v </a:t>
            </a:r>
            <a:r>
              <a:rPr lang="sk-SK" sz="1600" dirty="0" smtClean="0"/>
              <a:t>znení neskorších predpisov.</a:t>
            </a:r>
          </a:p>
          <a:p>
            <a:pPr marL="0" indent="0">
              <a:buNone/>
            </a:pPr>
            <a:endParaRPr lang="sk-SK" sz="1600" dirty="0"/>
          </a:p>
          <a:p>
            <a:pPr marL="0" indent="0">
              <a:buNone/>
            </a:pP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369287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sk-SK" sz="3100" dirty="0" smtClean="0"/>
              <a:t/>
            </a:r>
            <a:br>
              <a:rPr lang="sk-SK" sz="3100" dirty="0" smtClean="0"/>
            </a:br>
            <a:r>
              <a:rPr lang="sk-SK" sz="3100" dirty="0" smtClean="0"/>
              <a:t/>
            </a:r>
            <a:br>
              <a:rPr lang="sk-SK" sz="3100" dirty="0" smtClean="0"/>
            </a:br>
            <a:r>
              <a:rPr lang="sk-SK" sz="3100" dirty="0" smtClean="0"/>
              <a:t/>
            </a:r>
            <a:br>
              <a:rPr lang="sk-SK" sz="3100" dirty="0" smtClean="0"/>
            </a:br>
            <a:r>
              <a:rPr lang="sk-SK" sz="2700" dirty="0" smtClean="0">
                <a:effectLst/>
              </a:rPr>
              <a:t>Správa o výzve s kódom č. </a:t>
            </a:r>
            <a:r>
              <a:rPr lang="sk-SK" sz="2700" dirty="0">
                <a:effectLst/>
              </a:rPr>
              <a:t>OPŽP-PO3-14-2</a:t>
            </a:r>
            <a:br>
              <a:rPr lang="sk-SK" sz="2700" dirty="0">
                <a:effectLst/>
              </a:rPr>
            </a:b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252028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k-SK" sz="1600" b="1" dirty="0" smtClean="0"/>
              <a:t>PO 3  </a:t>
            </a:r>
            <a:r>
              <a:rPr lang="sk-SK" sz="1600" b="1" dirty="0"/>
              <a:t>OCHRANA OVZDUŠIA A MINIMALIZÁCIA </a:t>
            </a:r>
            <a:r>
              <a:rPr lang="sk-SK" sz="1600" b="1" dirty="0" smtClean="0"/>
              <a:t>NEPRIAZNIVÝCH VPLYVOV </a:t>
            </a:r>
            <a:r>
              <a:rPr lang="sk-SK" sz="1600" b="1" dirty="0"/>
              <a:t>ZMENY KLÍMYOC </a:t>
            </a:r>
            <a:endParaRPr lang="sk-SK" sz="1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600" b="1" dirty="0"/>
              <a:t>3.1 Ochrana </a:t>
            </a:r>
            <a:r>
              <a:rPr lang="sk-SK" sz="1600" b="1" dirty="0" smtClean="0"/>
              <a:t>ovzdušia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k-SK" sz="1600" b="1" dirty="0" smtClean="0"/>
              <a:t>Cieľ výzvy </a:t>
            </a:r>
            <a:r>
              <a:rPr lang="sk-SK" sz="1600" dirty="0" smtClean="0"/>
              <a:t>– </a:t>
            </a:r>
            <a:r>
              <a:rPr lang="sk-SK" sz="1600" dirty="0"/>
              <a:t>Cieľom výzvy bolo znižovanie emisií základných </a:t>
            </a:r>
            <a:r>
              <a:rPr lang="sk-SK" sz="1600" dirty="0" smtClean="0"/>
              <a:t>a ostatných </a:t>
            </a:r>
            <a:r>
              <a:rPr lang="sk-SK" sz="1600" dirty="0"/>
              <a:t>znečisťujúcich látok </a:t>
            </a:r>
            <a:r>
              <a:rPr lang="sk-SK" sz="1600" dirty="0" smtClean="0"/>
              <a:t>v ovzduší a predovšetkým </a:t>
            </a:r>
            <a:r>
              <a:rPr lang="sk-SK" sz="1600" dirty="0"/>
              <a:t>transpozícia a </a:t>
            </a:r>
            <a:r>
              <a:rPr lang="sk-SK" sz="1600" dirty="0" smtClean="0"/>
              <a:t>implementácia predpisov </a:t>
            </a:r>
            <a:r>
              <a:rPr lang="sk-SK" sz="1600" dirty="0"/>
              <a:t>EÚ, dosiahnutie </a:t>
            </a:r>
            <a:r>
              <a:rPr lang="sk-SK" sz="1600" dirty="0" smtClean="0"/>
              <a:t>ustanovených technických </a:t>
            </a:r>
            <a:r>
              <a:rPr lang="sk-SK" sz="1600" dirty="0"/>
              <a:t>požiadaviek na prevádzku </a:t>
            </a:r>
            <a:r>
              <a:rPr lang="sk-SK" sz="1600" dirty="0" smtClean="0"/>
              <a:t>zdrojov, ktorými </a:t>
            </a:r>
            <a:r>
              <a:rPr lang="sk-SK" sz="1600" dirty="0"/>
              <a:t>sa obmedzujú množstvá </a:t>
            </a:r>
            <a:r>
              <a:rPr lang="sk-SK" sz="1600" dirty="0" smtClean="0"/>
              <a:t>vypúšťaných znečisťujúcich </a:t>
            </a:r>
            <a:r>
              <a:rPr lang="sk-SK" sz="1600" dirty="0"/>
              <a:t>látok</a:t>
            </a:r>
            <a:r>
              <a:rPr lang="sk-SK" sz="16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sk-SK" sz="1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400" dirty="0" smtClean="0"/>
              <a:t>	</a:t>
            </a:r>
            <a:r>
              <a:rPr lang="sk-SK" sz="1600" dirty="0" smtClean="0"/>
              <a:t>Dátum </a:t>
            </a:r>
            <a:r>
              <a:rPr lang="sk-SK" sz="1600" dirty="0"/>
              <a:t>vyhlásenia </a:t>
            </a:r>
            <a:r>
              <a:rPr lang="sk-SK" sz="1600" dirty="0" smtClean="0"/>
              <a:t>a uzavretia výzvy</a:t>
            </a:r>
            <a:r>
              <a:rPr lang="sk-SK" sz="1600" dirty="0"/>
              <a:t>: 10. 02. 2014 </a:t>
            </a:r>
            <a:r>
              <a:rPr lang="sk-SK" sz="1600" dirty="0" smtClean="0"/>
              <a:t>- </a:t>
            </a:r>
            <a:r>
              <a:rPr lang="sk-SK" sz="1600" dirty="0"/>
              <a:t>12. 05. </a:t>
            </a:r>
            <a:r>
              <a:rPr lang="sk-SK" sz="1600" dirty="0" smtClean="0"/>
              <a:t>2014</a:t>
            </a:r>
          </a:p>
          <a:p>
            <a:pPr marL="0" indent="0">
              <a:spcBef>
                <a:spcPts val="0"/>
              </a:spcBef>
              <a:buNone/>
            </a:pPr>
            <a:r>
              <a:rPr lang="sk-SK" sz="1600" dirty="0" smtClean="0"/>
              <a:t>	Dátum </a:t>
            </a:r>
            <a:r>
              <a:rPr lang="sk-SK" sz="1600" dirty="0"/>
              <a:t>schválenia Záverečnej správy </a:t>
            </a:r>
            <a:r>
              <a:rPr lang="sk-SK" sz="1600" dirty="0" smtClean="0"/>
              <a:t>z výberu </a:t>
            </a:r>
            <a:r>
              <a:rPr lang="sk-SK" sz="1600" dirty="0" err="1" smtClean="0"/>
              <a:t>ŽoNFP</a:t>
            </a:r>
            <a:r>
              <a:rPr lang="sk-SK" sz="1600" dirty="0" smtClean="0"/>
              <a:t>: </a:t>
            </a:r>
            <a:r>
              <a:rPr lang="sk-SK" sz="1600" dirty="0"/>
              <a:t>14. 07. </a:t>
            </a:r>
            <a:r>
              <a:rPr lang="sk-SK" sz="1600" dirty="0" smtClean="0"/>
              <a:t>2014</a:t>
            </a:r>
          </a:p>
          <a:p>
            <a:pPr marL="0" indent="0">
              <a:spcBef>
                <a:spcPts val="0"/>
              </a:spcBef>
              <a:buNone/>
            </a:pPr>
            <a:r>
              <a:rPr lang="sk-SK" sz="1600" dirty="0" smtClean="0"/>
              <a:t>	Dátum </a:t>
            </a:r>
            <a:r>
              <a:rPr lang="sk-SK" sz="1600" dirty="0"/>
              <a:t>schválenia </a:t>
            </a:r>
            <a:r>
              <a:rPr lang="sk-SK" sz="1600" dirty="0" err="1" smtClean="0"/>
              <a:t>ŽoNFP</a:t>
            </a:r>
            <a:r>
              <a:rPr lang="sk-SK" sz="1600" dirty="0" smtClean="0"/>
              <a:t> RO: 15. </a:t>
            </a:r>
            <a:r>
              <a:rPr lang="sk-SK" sz="1600" dirty="0"/>
              <a:t>07. 2014</a:t>
            </a:r>
            <a:endParaRPr lang="sk-SK" sz="1600" dirty="0" smtClean="0"/>
          </a:p>
          <a:p>
            <a:endParaRPr lang="sk-SK" sz="1400" dirty="0"/>
          </a:p>
          <a:p>
            <a:endParaRPr lang="sk-SK" sz="1400" dirty="0"/>
          </a:p>
        </p:txBody>
      </p:sp>
      <p:graphicFrame>
        <p:nvGraphicFramePr>
          <p:cNvPr id="5" name="Tabuľ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7565"/>
              </p:ext>
            </p:extLst>
          </p:nvPr>
        </p:nvGraphicFramePr>
        <p:xfrm>
          <a:off x="755576" y="4242792"/>
          <a:ext cx="7920880" cy="1706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671"/>
                <a:gridCol w="1339857"/>
                <a:gridCol w="1254378"/>
                <a:gridCol w="1259166"/>
                <a:gridCol w="1569904"/>
                <a:gridCol w="1569904"/>
              </a:tblGrid>
              <a:tr h="154816">
                <a:tc>
                  <a:txBody>
                    <a:bodyPr/>
                    <a:lstStyle/>
                    <a:p>
                      <a:pPr algn="ctr"/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Predložené </a:t>
                      </a:r>
                      <a:r>
                        <a:rPr lang="sk-SK" sz="1400" b="1" dirty="0" err="1" smtClean="0"/>
                        <a:t>ŽoNFP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err="1" smtClean="0"/>
                        <a:t>ŽoNFP</a:t>
                      </a:r>
                      <a:r>
                        <a:rPr lang="sk-SK" sz="1400" b="1" dirty="0" smtClean="0"/>
                        <a:t> navrhnuté na schválenie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%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Zazmluvnené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%</a:t>
                      </a:r>
                      <a:endParaRPr lang="sk-SK" sz="1400" b="1" dirty="0"/>
                    </a:p>
                  </a:txBody>
                  <a:tcPr anchor="ctr"/>
                </a:tc>
              </a:tr>
              <a:tr h="456808"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počet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50 %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100 %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53752"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Suma EUR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4 017 681,86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1 980 750,00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49,30 %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1 980 750,00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100 %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870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836712"/>
            <a:ext cx="8229600" cy="504056"/>
          </a:xfrm>
        </p:spPr>
        <p:txBody>
          <a:bodyPr>
            <a:normAutofit/>
          </a:bodyPr>
          <a:lstStyle/>
          <a:p>
            <a:r>
              <a:rPr lang="sk-SK" sz="2400" dirty="0">
                <a:effectLst/>
              </a:rPr>
              <a:t>Nedostatky a Sťažnosti v rámci výzvy </a:t>
            </a:r>
            <a:r>
              <a:rPr lang="sk-SK" sz="2500" dirty="0">
                <a:effectLst/>
              </a:rPr>
              <a:t>OPŽP-PO3-14-2</a:t>
            </a:r>
            <a:endParaRPr lang="sk-SK" sz="25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54006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k-SK" sz="1600" b="1" u="sng" dirty="0"/>
              <a:t>Identifikácia:</a:t>
            </a:r>
            <a:endParaRPr lang="sk-SK" sz="1600" b="1" dirty="0"/>
          </a:p>
          <a:p>
            <a:pPr marL="0" indent="0" algn="just">
              <a:buNone/>
            </a:pPr>
            <a:r>
              <a:rPr lang="sk-SK" sz="1600" dirty="0"/>
              <a:t>V rámci výzvy na predkladanie žiadostí o NFP s kódom OPŽP-PO3-14-2, vyhlásenej </a:t>
            </a:r>
            <a:r>
              <a:rPr lang="sk-SK" sz="1600" dirty="0" smtClean="0"/>
              <a:t>dňa 10.02.2014</a:t>
            </a:r>
            <a:r>
              <a:rPr lang="sk-SK" sz="1600" dirty="0"/>
              <a:t>, neboli zaznamenané nedostatky, nakoľko boli prijaté a </a:t>
            </a:r>
            <a:r>
              <a:rPr lang="sk-SK" sz="1600" dirty="0" smtClean="0"/>
              <a:t>následne zaregistrované </a:t>
            </a:r>
            <a:r>
              <a:rPr lang="sk-SK" sz="1600" dirty="0"/>
              <a:t>iba </a:t>
            </a:r>
            <a:r>
              <a:rPr lang="sk-SK" sz="1600" dirty="0" smtClean="0"/>
              <a:t>2 žiadosti </a:t>
            </a:r>
            <a:r>
              <a:rPr lang="sk-SK" sz="1600" dirty="0"/>
              <a:t>o NFP, z ktorých 1 žiadosť o NFP splnila výberové kritériá. </a:t>
            </a:r>
            <a:endParaRPr lang="sk-SK" sz="1600" dirty="0" smtClean="0"/>
          </a:p>
          <a:p>
            <a:endParaRPr lang="sk-SK" sz="1600" b="1" u="sng" dirty="0"/>
          </a:p>
          <a:p>
            <a:pPr marL="0" indent="0">
              <a:buNone/>
            </a:pPr>
            <a:r>
              <a:rPr lang="sk-SK" sz="1600" b="1" u="sng" dirty="0" smtClean="0"/>
              <a:t>Analýza </a:t>
            </a:r>
            <a:r>
              <a:rPr lang="sk-SK" sz="1600" b="1" u="sng" dirty="0"/>
              <a:t>sťažností žiadateľov</a:t>
            </a:r>
            <a:r>
              <a:rPr lang="sk-SK" sz="1600" b="1" dirty="0"/>
              <a:t>:</a:t>
            </a:r>
          </a:p>
          <a:p>
            <a:pPr marL="0" indent="0">
              <a:buNone/>
            </a:pPr>
            <a:r>
              <a:rPr lang="sk-SK" sz="1600" dirty="0"/>
              <a:t>V rámci výzvy </a:t>
            </a:r>
            <a:r>
              <a:rPr lang="sk-SK" sz="1600" dirty="0" smtClean="0"/>
              <a:t>neboli </a:t>
            </a:r>
            <a:r>
              <a:rPr lang="sk-SK" sz="1600" dirty="0"/>
              <a:t>zaregistrované žiadne sťažnosti v zmysle zákona č. 9/2010 Z. z. o sťažnostiach v znení neskorších predpisov</a:t>
            </a:r>
            <a:r>
              <a:rPr lang="sk-SK" sz="1600" dirty="0" smtClean="0"/>
              <a:t>.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276707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sk-SK" sz="3100" dirty="0" smtClean="0"/>
              <a:t/>
            </a:r>
            <a:br>
              <a:rPr lang="sk-SK" sz="3100" dirty="0" smtClean="0"/>
            </a:br>
            <a:r>
              <a:rPr lang="sk-SK" sz="3100" dirty="0" smtClean="0"/>
              <a:t/>
            </a:r>
            <a:br>
              <a:rPr lang="sk-SK" sz="3100" dirty="0" smtClean="0"/>
            </a:br>
            <a:r>
              <a:rPr lang="sk-SK" sz="3100" dirty="0" smtClean="0"/>
              <a:t/>
            </a:r>
            <a:br>
              <a:rPr lang="sk-SK" sz="3100" dirty="0" smtClean="0"/>
            </a:br>
            <a:r>
              <a:rPr lang="sk-SK" sz="2700" dirty="0" smtClean="0">
                <a:effectLst/>
              </a:rPr>
              <a:t>Správa o výzve s kódom č. OPŽP-PO3-14-3</a:t>
            </a:r>
            <a:r>
              <a:rPr lang="sk-SK" sz="2700" dirty="0">
                <a:effectLst/>
              </a:rPr>
              <a:t/>
            </a:r>
            <a:br>
              <a:rPr lang="sk-SK" sz="2700" dirty="0">
                <a:effectLst/>
              </a:rPr>
            </a:b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252028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k-SK" sz="1600" b="1" dirty="0" smtClean="0"/>
              <a:t>PO 3  </a:t>
            </a:r>
            <a:r>
              <a:rPr lang="sk-SK" sz="1600" b="1" dirty="0"/>
              <a:t>OCHRANA OVZDUŠIA A MINIMALIZÁCIA </a:t>
            </a:r>
            <a:r>
              <a:rPr lang="sk-SK" sz="1600" b="1" dirty="0" smtClean="0"/>
              <a:t>NEPRIAZNIVÝCH VPLYVOV </a:t>
            </a:r>
            <a:r>
              <a:rPr lang="sk-SK" sz="1600" b="1" dirty="0"/>
              <a:t>ZMENY KLÍMYOC </a:t>
            </a:r>
            <a:endParaRPr lang="sk-SK" sz="1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600" b="1" dirty="0"/>
              <a:t>3.1 Ochrana </a:t>
            </a:r>
            <a:r>
              <a:rPr lang="sk-SK" sz="1600" b="1" dirty="0" smtClean="0"/>
              <a:t>ovzdušia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k-SK" sz="1600" b="1" dirty="0" smtClean="0"/>
              <a:t>Cieľ výzvy </a:t>
            </a:r>
            <a:r>
              <a:rPr lang="sk-SK" sz="1600" dirty="0" smtClean="0"/>
              <a:t>– </a:t>
            </a:r>
            <a:r>
              <a:rPr lang="sk-SK" sz="1600" dirty="0"/>
              <a:t>Cieľom výzvy bolo znižovanie emisií základných </a:t>
            </a:r>
            <a:r>
              <a:rPr lang="sk-SK" sz="1600" dirty="0" smtClean="0"/>
              <a:t>a ostatných </a:t>
            </a:r>
            <a:r>
              <a:rPr lang="sk-SK" sz="1600" dirty="0"/>
              <a:t>znečisťujúcich látok v ovzduší </a:t>
            </a:r>
            <a:r>
              <a:rPr lang="sk-SK" sz="1600" dirty="0" smtClean="0"/>
              <a:t>a predovšetkým </a:t>
            </a:r>
            <a:r>
              <a:rPr lang="sk-SK" sz="1600" dirty="0"/>
              <a:t>transpozícia a </a:t>
            </a:r>
            <a:r>
              <a:rPr lang="sk-SK" sz="1600" dirty="0" smtClean="0"/>
              <a:t>implementácia predpisov </a:t>
            </a:r>
            <a:r>
              <a:rPr lang="sk-SK" sz="1600" dirty="0"/>
              <a:t>EÚ, dosiahnutie </a:t>
            </a:r>
            <a:r>
              <a:rPr lang="sk-SK" sz="1600" dirty="0" smtClean="0"/>
              <a:t>ustanovených technických </a:t>
            </a:r>
            <a:r>
              <a:rPr lang="sk-SK" sz="1600" dirty="0"/>
              <a:t>požiadaviek na prevádzku </a:t>
            </a:r>
            <a:r>
              <a:rPr lang="sk-SK" sz="1600" dirty="0" smtClean="0"/>
              <a:t>zdrojov, ktorými </a:t>
            </a:r>
            <a:r>
              <a:rPr lang="sk-SK" sz="1600" dirty="0"/>
              <a:t>sa obmedzujú množstvá </a:t>
            </a:r>
            <a:r>
              <a:rPr lang="sk-SK" sz="1600" dirty="0" smtClean="0"/>
              <a:t>vypúšťaných znečisťujúcich </a:t>
            </a:r>
            <a:r>
              <a:rPr lang="sk-SK" sz="1600" dirty="0"/>
              <a:t>látok</a:t>
            </a:r>
            <a:r>
              <a:rPr lang="sk-SK" sz="16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sk-SK" sz="1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400" dirty="0" smtClean="0"/>
              <a:t>	</a:t>
            </a:r>
            <a:r>
              <a:rPr lang="sk-SK" sz="1600" dirty="0" smtClean="0"/>
              <a:t>Dátum </a:t>
            </a:r>
            <a:r>
              <a:rPr lang="sk-SK" sz="1600" dirty="0"/>
              <a:t>vyhlásenia </a:t>
            </a:r>
            <a:r>
              <a:rPr lang="sk-SK" sz="1600" dirty="0" smtClean="0"/>
              <a:t>a uzavretia výzvy</a:t>
            </a:r>
            <a:r>
              <a:rPr lang="sk-SK" sz="1600" dirty="0"/>
              <a:t>: 18. 07. </a:t>
            </a:r>
            <a:r>
              <a:rPr lang="sk-SK" sz="1600" dirty="0" smtClean="0"/>
              <a:t>2014 </a:t>
            </a:r>
            <a:r>
              <a:rPr lang="sk-SK" sz="1600" dirty="0"/>
              <a:t>- 17. 09. </a:t>
            </a:r>
            <a:r>
              <a:rPr lang="sk-SK" sz="1600" dirty="0" smtClean="0"/>
              <a:t>2014</a:t>
            </a:r>
          </a:p>
          <a:p>
            <a:pPr marL="0" indent="0">
              <a:spcBef>
                <a:spcPts val="0"/>
              </a:spcBef>
              <a:buNone/>
            </a:pPr>
            <a:r>
              <a:rPr lang="sk-SK" sz="1600" dirty="0" smtClean="0"/>
              <a:t>	Dátum </a:t>
            </a:r>
            <a:r>
              <a:rPr lang="sk-SK" sz="1600" dirty="0"/>
              <a:t>schválenia Záverečnej správy </a:t>
            </a:r>
            <a:r>
              <a:rPr lang="sk-SK" sz="1600" dirty="0" smtClean="0"/>
              <a:t>z výberu </a:t>
            </a:r>
            <a:r>
              <a:rPr lang="sk-SK" sz="1600" dirty="0" err="1" smtClean="0"/>
              <a:t>ŽoNFP</a:t>
            </a:r>
            <a:r>
              <a:rPr lang="sk-SK" sz="1600" dirty="0" smtClean="0"/>
              <a:t>: </a:t>
            </a:r>
            <a:r>
              <a:rPr lang="sk-SK" sz="1600" dirty="0"/>
              <a:t>21. 11. </a:t>
            </a:r>
            <a:r>
              <a:rPr lang="sk-SK" sz="1600" dirty="0" smtClean="0"/>
              <a:t>2014</a:t>
            </a:r>
          </a:p>
          <a:p>
            <a:pPr marL="0" indent="0">
              <a:spcBef>
                <a:spcPts val="0"/>
              </a:spcBef>
              <a:buNone/>
            </a:pPr>
            <a:r>
              <a:rPr lang="sk-SK" sz="1600" dirty="0" smtClean="0"/>
              <a:t>	Dátum </a:t>
            </a:r>
            <a:r>
              <a:rPr lang="sk-SK" sz="1600" dirty="0"/>
              <a:t>schválenia </a:t>
            </a:r>
            <a:r>
              <a:rPr lang="sk-SK" sz="1600" dirty="0" err="1" smtClean="0"/>
              <a:t>ŽoNFP</a:t>
            </a:r>
            <a:r>
              <a:rPr lang="sk-SK" sz="1600" dirty="0" smtClean="0"/>
              <a:t> RO: 24. </a:t>
            </a:r>
            <a:r>
              <a:rPr lang="sk-SK" sz="1600" dirty="0"/>
              <a:t>11. 2014</a:t>
            </a:r>
            <a:endParaRPr lang="sk-SK" sz="1400" dirty="0"/>
          </a:p>
          <a:p>
            <a:endParaRPr lang="sk-SK" sz="1400" dirty="0"/>
          </a:p>
        </p:txBody>
      </p:sp>
      <p:graphicFrame>
        <p:nvGraphicFramePr>
          <p:cNvPr id="5" name="Tabuľ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441717"/>
              </p:ext>
            </p:extLst>
          </p:nvPr>
        </p:nvGraphicFramePr>
        <p:xfrm>
          <a:off x="755576" y="4221088"/>
          <a:ext cx="7920880" cy="1706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671"/>
                <a:gridCol w="1339857"/>
                <a:gridCol w="1254378"/>
                <a:gridCol w="1259166"/>
                <a:gridCol w="1569904"/>
                <a:gridCol w="1569904"/>
              </a:tblGrid>
              <a:tr h="154816">
                <a:tc>
                  <a:txBody>
                    <a:bodyPr/>
                    <a:lstStyle/>
                    <a:p>
                      <a:pPr algn="ctr"/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Predložené </a:t>
                      </a:r>
                      <a:r>
                        <a:rPr lang="sk-SK" sz="1400" b="1" dirty="0" err="1" smtClean="0"/>
                        <a:t>ŽoNFP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err="1" smtClean="0"/>
                        <a:t>ŽoNFP</a:t>
                      </a:r>
                      <a:r>
                        <a:rPr lang="sk-SK" sz="1400" b="1" dirty="0" smtClean="0"/>
                        <a:t> navrhnuté na schválenie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%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Zazmluvnené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%</a:t>
                      </a:r>
                      <a:endParaRPr lang="sk-SK" sz="1400" b="1" dirty="0"/>
                    </a:p>
                  </a:txBody>
                  <a:tcPr anchor="ctr"/>
                </a:tc>
              </a:tr>
              <a:tr h="456808"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počet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100 %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100 %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53752"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Suma EUR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1 606 606,75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1 606 606,75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100 %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1 606 606,75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100 %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981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836712"/>
            <a:ext cx="8229600" cy="504056"/>
          </a:xfrm>
        </p:spPr>
        <p:txBody>
          <a:bodyPr>
            <a:normAutofit/>
          </a:bodyPr>
          <a:lstStyle/>
          <a:p>
            <a:r>
              <a:rPr lang="sk-SK" sz="2400" dirty="0">
                <a:effectLst/>
              </a:rPr>
              <a:t>Nedostatky a Sťažnosti v rámci výzvy </a:t>
            </a:r>
            <a:r>
              <a:rPr lang="sk-SK" sz="2500" dirty="0" smtClean="0">
                <a:effectLst/>
              </a:rPr>
              <a:t>OPŽP-PO3-14-3</a:t>
            </a:r>
            <a:endParaRPr lang="sk-SK" sz="25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1340768"/>
            <a:ext cx="8229600" cy="54006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k-SK" sz="1600" b="1" u="sng" dirty="0"/>
              <a:t>Identifikácia:</a:t>
            </a:r>
            <a:endParaRPr lang="sk-SK" sz="1600" b="1" dirty="0"/>
          </a:p>
          <a:p>
            <a:pPr marL="0" indent="0" algn="just">
              <a:buNone/>
            </a:pPr>
            <a:r>
              <a:rPr lang="sk-SK" sz="1600" dirty="0"/>
              <a:t>Nakoľko v rámci výzvy na predkladanie žiadostí o NFP s kódom OPŽP-PO3-14-3, </a:t>
            </a:r>
            <a:r>
              <a:rPr lang="sk-SK" sz="1600" dirty="0" smtClean="0"/>
              <a:t>vyhlásenej dňa </a:t>
            </a:r>
            <a:r>
              <a:rPr lang="sk-SK" sz="1600" dirty="0"/>
              <a:t>18. 07. 2014, bola prijatá a zaregistrovaná iba 1 žiadosť o NFP, ktorá bola v </a:t>
            </a:r>
            <a:r>
              <a:rPr lang="sk-SK" sz="1600" dirty="0" smtClean="0"/>
              <a:t>procese výberu </a:t>
            </a:r>
            <a:r>
              <a:rPr lang="sk-SK" sz="1600" dirty="0"/>
              <a:t>žiadosti o nenávratný finančný príspevok schválená, neboli v rámci výzvy </a:t>
            </a:r>
            <a:r>
              <a:rPr lang="sk-SK" sz="1600" dirty="0" smtClean="0"/>
              <a:t>na predkladanie </a:t>
            </a:r>
            <a:r>
              <a:rPr lang="sk-SK" sz="1600" dirty="0"/>
              <a:t>žiadostí o NFP s kódom OPŽP-PO3-14-3 identifikované žiadne nedostatky</a:t>
            </a:r>
            <a:r>
              <a:rPr lang="sk-SK" sz="1600" dirty="0" smtClean="0"/>
              <a:t>.</a:t>
            </a:r>
          </a:p>
          <a:p>
            <a:pPr marL="0" indent="0">
              <a:buNone/>
            </a:pPr>
            <a:endParaRPr lang="sk-SK" sz="1600" b="1" u="sng" dirty="0"/>
          </a:p>
          <a:p>
            <a:pPr marL="0" indent="0">
              <a:buNone/>
            </a:pPr>
            <a:r>
              <a:rPr lang="sk-SK" sz="1600" b="1" u="sng" dirty="0" smtClean="0"/>
              <a:t>Analýza </a:t>
            </a:r>
            <a:r>
              <a:rPr lang="sk-SK" sz="1600" b="1" u="sng" dirty="0"/>
              <a:t>sťažností žiadateľov</a:t>
            </a:r>
            <a:r>
              <a:rPr lang="sk-SK" sz="1600" b="1" dirty="0"/>
              <a:t>:</a:t>
            </a:r>
          </a:p>
          <a:p>
            <a:pPr marL="0" indent="0">
              <a:buNone/>
            </a:pPr>
            <a:r>
              <a:rPr lang="sk-SK" sz="1600" dirty="0"/>
              <a:t>V rámci výzvy </a:t>
            </a:r>
            <a:r>
              <a:rPr lang="sk-SK" sz="1600" dirty="0" smtClean="0"/>
              <a:t>neboli </a:t>
            </a:r>
            <a:r>
              <a:rPr lang="sk-SK" sz="1600" dirty="0"/>
              <a:t>zaregistrované žiadne sťažnosti v zmysle zákona č. 9/2010 Z. z. o sťažnostiach v znení neskorších predpisov</a:t>
            </a:r>
            <a:r>
              <a:rPr lang="sk-SK" sz="1600" dirty="0" smtClean="0"/>
              <a:t>.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228062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836712"/>
            <a:ext cx="8229600" cy="504056"/>
          </a:xfrm>
        </p:spPr>
        <p:txBody>
          <a:bodyPr>
            <a:noAutofit/>
          </a:bodyPr>
          <a:lstStyle/>
          <a:p>
            <a:r>
              <a:rPr lang="sk-SK" sz="2400" dirty="0" smtClean="0">
                <a:effectLst/>
              </a:rPr>
              <a:t>Poučenia a Opatrenia na predchádzanie opakovaniu identifikovaných nedostatkov</a:t>
            </a:r>
            <a:endParaRPr lang="sk-SK" sz="24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1556792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k-SK" sz="1600" dirty="0" smtClean="0"/>
              <a:t>Z predmetných výziev vyplynuli </a:t>
            </a:r>
            <a:r>
              <a:rPr lang="sk-SK" sz="1600" dirty="0"/>
              <a:t>pre RO nasledovné </a:t>
            </a:r>
            <a:r>
              <a:rPr lang="sk-SK" sz="1600" dirty="0" smtClean="0"/>
              <a:t>poučenia, ktoré by bolo potrebné zohľadniť v nasledujúcich plánovaných výzvach za </a:t>
            </a:r>
            <a:r>
              <a:rPr lang="sk-SK" sz="1600" dirty="0"/>
              <a:t>účelom zníženia </a:t>
            </a:r>
            <a:r>
              <a:rPr lang="sk-SK" sz="1600" dirty="0" smtClean="0"/>
              <a:t>chybovosti v</a:t>
            </a:r>
            <a:r>
              <a:rPr lang="sk-SK" sz="1600" dirty="0"/>
              <a:t> rámci </a:t>
            </a:r>
            <a:r>
              <a:rPr lang="sk-SK" sz="1600" dirty="0" err="1"/>
              <a:t>ŽoNFP</a:t>
            </a:r>
            <a:r>
              <a:rPr lang="sk-SK" sz="1600" dirty="0"/>
              <a:t>, </a:t>
            </a:r>
            <a:r>
              <a:rPr lang="sk-SK" sz="1600" dirty="0" smtClean="0"/>
              <a:t>zníženia administratívnej záťaže </a:t>
            </a:r>
            <a:r>
              <a:rPr lang="sk-SK" sz="1600" dirty="0"/>
              <a:t>na strane </a:t>
            </a:r>
            <a:r>
              <a:rPr lang="sk-SK" sz="1600" dirty="0" smtClean="0"/>
              <a:t>žiadateľa, </a:t>
            </a:r>
            <a:r>
              <a:rPr lang="sk-SK" sz="1600" dirty="0"/>
              <a:t>ako aj </a:t>
            </a:r>
            <a:r>
              <a:rPr lang="sk-SK" sz="1600" dirty="0" smtClean="0"/>
              <a:t>RO a zrýchlenia procesu konania o </a:t>
            </a:r>
            <a:r>
              <a:rPr lang="sk-SK" sz="1600" dirty="0" err="1" smtClean="0"/>
              <a:t>ŽoNFP</a:t>
            </a:r>
            <a:r>
              <a:rPr lang="sk-SK" sz="1600" dirty="0" smtClean="0"/>
              <a:t>:</a:t>
            </a:r>
            <a:endParaRPr lang="sk-SK" sz="1600" dirty="0" smtClean="0">
              <a:solidFill>
                <a:prstClr val="black"/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sk-SK" sz="1600" b="1" dirty="0" smtClean="0"/>
              <a:t>zavedenie povinnosti </a:t>
            </a:r>
            <a:r>
              <a:rPr lang="sk-SK" sz="1600" b="1" dirty="0"/>
              <a:t>vyhlásenia verejného obstarávania (VO</a:t>
            </a:r>
            <a:r>
              <a:rPr lang="sk-SK" sz="1600" b="1" dirty="0" smtClean="0"/>
              <a:t>)</a:t>
            </a:r>
            <a:r>
              <a:rPr lang="sk-SK" sz="1600" b="1" dirty="0"/>
              <a:t> na hlavné aktivity projektu </a:t>
            </a:r>
            <a:r>
              <a:rPr lang="sk-SK" sz="1600" b="1" dirty="0" smtClean="0"/>
              <a:t> </a:t>
            </a:r>
            <a:r>
              <a:rPr lang="sk-SK" sz="1600" b="1" dirty="0"/>
              <a:t>najneskôr k dátumu predloženia </a:t>
            </a:r>
            <a:r>
              <a:rPr lang="sk-SK" sz="1600" b="1" dirty="0" err="1" smtClean="0"/>
              <a:t>ŽoNFP</a:t>
            </a:r>
            <a:r>
              <a:rPr lang="sk-SK" sz="1600" dirty="0" smtClean="0"/>
              <a:t> -  s</a:t>
            </a:r>
            <a:r>
              <a:rPr lang="sk-SK" sz="1600" dirty="0"/>
              <a:t> cieľom zrýchliť realizáciu podporených projektov a tým implementáciu </a:t>
            </a:r>
            <a:r>
              <a:rPr lang="sk-SK" sz="1600" dirty="0" smtClean="0"/>
              <a:t>OP;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sk-SK" sz="1600" b="1" dirty="0" smtClean="0"/>
              <a:t>odstránenie </a:t>
            </a:r>
            <a:r>
              <a:rPr lang="sk-SK" sz="1600" b="1" dirty="0"/>
              <a:t>povinnej prílohy </a:t>
            </a:r>
            <a:r>
              <a:rPr lang="sk-SK" sz="1600" b="1" dirty="0" err="1"/>
              <a:t>ŽoNFP</a:t>
            </a:r>
            <a:r>
              <a:rPr lang="sk-SK" sz="1600" b="1" dirty="0"/>
              <a:t> - Kópia katastrálnej mapy/mapy určeného </a:t>
            </a:r>
            <a:r>
              <a:rPr lang="sk-SK" sz="1600" b="1" dirty="0" smtClean="0"/>
              <a:t>operátu </a:t>
            </a:r>
            <a:r>
              <a:rPr lang="sk-SK" sz="1600" dirty="0" smtClean="0"/>
              <a:t>- vzhľadom na duplicitu s</a:t>
            </a:r>
            <a:r>
              <a:rPr lang="sk-SK" sz="1600" dirty="0"/>
              <a:t> </a:t>
            </a:r>
            <a:r>
              <a:rPr lang="sk-SK" sz="1600" dirty="0" smtClean="0"/>
              <a:t>informáciami uvedenými vo výkresovej časti projektovej dokumentácie (povinná príloha </a:t>
            </a:r>
            <a:r>
              <a:rPr lang="sk-SK" sz="1600" dirty="0" err="1" smtClean="0"/>
              <a:t>ŽoNFP</a:t>
            </a:r>
            <a:r>
              <a:rPr lang="sk-SK" sz="1600" dirty="0" smtClean="0"/>
              <a:t>). Toto opatrenie bude mať výrazný dopad na zníženie chybovosti a administratívnej záťaže najmä </a:t>
            </a:r>
            <a:r>
              <a:rPr lang="sk-SK" sz="1600" dirty="0"/>
              <a:t>v prípade výziev zameraných na aktivity v oblasti líniových </a:t>
            </a:r>
            <a:r>
              <a:rPr lang="sk-SK" sz="1600" dirty="0" smtClean="0"/>
              <a:t>stavieb s veľkým počtom nehnuteľností dotknutých realizáciou projektu;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sk-SK" sz="1600" b="1" dirty="0" smtClean="0"/>
              <a:t>zníženie </a:t>
            </a:r>
            <a:r>
              <a:rPr lang="sk-SK" sz="1600" b="1" dirty="0"/>
              <a:t>počtu kópií </a:t>
            </a:r>
            <a:r>
              <a:rPr lang="sk-SK" sz="1600" b="1" dirty="0" smtClean="0"/>
              <a:t>povinnej </a:t>
            </a:r>
            <a:r>
              <a:rPr lang="sk-SK" sz="1600" b="1" dirty="0"/>
              <a:t>prílohy </a:t>
            </a:r>
            <a:r>
              <a:rPr lang="sk-SK" sz="1600" b="1" dirty="0" err="1"/>
              <a:t>ŽoNFP</a:t>
            </a:r>
            <a:r>
              <a:rPr lang="sk-SK" sz="1600" b="1" dirty="0"/>
              <a:t> – Projektová dokumentácia </a:t>
            </a:r>
            <a:r>
              <a:rPr lang="sk-SK" sz="1600" dirty="0" smtClean="0"/>
              <a:t>- za účelom zníženia </a:t>
            </a:r>
            <a:r>
              <a:rPr lang="sk-SK" sz="1600" dirty="0"/>
              <a:t>administratívnej </a:t>
            </a:r>
            <a:r>
              <a:rPr lang="sk-SK" sz="1600" dirty="0" smtClean="0"/>
              <a:t>záťaže žiadateľov sa navrhuje, </a:t>
            </a:r>
            <a:r>
              <a:rPr lang="sk-SK" sz="1600" dirty="0"/>
              <a:t>aby žiadatelia </a:t>
            </a:r>
            <a:r>
              <a:rPr lang="sk-SK" sz="1600" dirty="0" smtClean="0"/>
              <a:t>predkladali </a:t>
            </a:r>
            <a:r>
              <a:rPr lang="sk-SK" sz="1600" dirty="0"/>
              <a:t>spolu s originálom výlučne 1 kópiu tejto </a:t>
            </a:r>
            <a:r>
              <a:rPr lang="sk-SK" sz="1600" dirty="0" smtClean="0"/>
              <a:t>prílohy (ktorá má v rámci </a:t>
            </a:r>
            <a:r>
              <a:rPr lang="sk-SK" sz="1600" dirty="0" err="1" smtClean="0"/>
              <a:t>ŽoNFP</a:t>
            </a:r>
            <a:r>
              <a:rPr lang="sk-SK" sz="1600" dirty="0" smtClean="0"/>
              <a:t> najväčší rozsah dokumentácie);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</a:pPr>
            <a:r>
              <a:rPr lang="sk-SK" sz="1600" b="1" dirty="0" smtClean="0"/>
              <a:t>v</a:t>
            </a:r>
            <a:r>
              <a:rPr lang="sk-SK" sz="1600" b="1" dirty="0"/>
              <a:t> rámci informačnej kampane RO k vyhlásených výzvam </a:t>
            </a:r>
            <a:r>
              <a:rPr lang="sk-SK" sz="1600" b="1" dirty="0" smtClean="0"/>
              <a:t>zabezpečiť informovanie potenciálnych žiadateľov o najčastejšie sa vyskytujúcich nedostatkoch spojených s prípravou </a:t>
            </a:r>
            <a:r>
              <a:rPr lang="sk-SK" sz="1600" b="1" dirty="0" err="1" smtClean="0"/>
              <a:t>ŽoNFP</a:t>
            </a:r>
            <a:r>
              <a:rPr lang="sk-SK" sz="1600" dirty="0"/>
              <a:t> </a:t>
            </a:r>
            <a:r>
              <a:rPr lang="sk-SK" sz="1600" dirty="0" smtClean="0"/>
              <a:t>- cieľom tohto opatrenia je </a:t>
            </a:r>
            <a:r>
              <a:rPr lang="sk-SK" sz="1600" dirty="0"/>
              <a:t>v priamej komunikácii s potenciálnymi žiadateľmi vytvoriť priestor na riešenie v minulosti najčastejšie identifikovaných nedostatkov a minimalizovať riziko ich opakovania sa v nasledujúcich </a:t>
            </a:r>
            <a:r>
              <a:rPr lang="sk-SK" sz="1600" dirty="0" smtClean="0"/>
              <a:t>výzvach</a:t>
            </a:r>
            <a:r>
              <a:rPr lang="sk-SK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515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400" dirty="0">
                <a:effectLst/>
              </a:rPr>
              <a:t>Správy o vyhodnotení výziev na predkladanie </a:t>
            </a:r>
            <a:br>
              <a:rPr lang="sk-SK" sz="2400" dirty="0">
                <a:effectLst/>
              </a:rPr>
            </a:br>
            <a:r>
              <a:rPr lang="sk-SK" sz="2400" dirty="0" err="1" smtClean="0">
                <a:effectLst/>
              </a:rPr>
              <a:t>ŽoNFP</a:t>
            </a:r>
            <a:r>
              <a:rPr lang="sk-SK" sz="2400" dirty="0" smtClean="0">
                <a:effectLst/>
              </a:rPr>
              <a:t> - Zverejňovanie</a:t>
            </a:r>
            <a:endParaRPr lang="sk-SK" sz="2400" dirty="0">
              <a:effectLst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320480"/>
          </a:xfrm>
        </p:spPr>
        <p:txBody>
          <a:bodyPr/>
          <a:lstStyle/>
          <a:p>
            <a:pPr marL="0" indent="0">
              <a:buNone/>
            </a:pPr>
            <a:endParaRPr lang="sk-SK" sz="2800" dirty="0" smtClean="0"/>
          </a:p>
          <a:p>
            <a:pPr marL="0" indent="0" algn="ctr">
              <a:buNone/>
            </a:pPr>
            <a:r>
              <a:rPr lang="sk-SK" sz="2400" b="1" dirty="0"/>
              <a:t>Správy o vyhodnotení výziev na predkladanie </a:t>
            </a:r>
            <a:br>
              <a:rPr lang="sk-SK" sz="2400" b="1" dirty="0"/>
            </a:br>
            <a:r>
              <a:rPr lang="sk-SK" sz="2400" b="1" dirty="0" err="1" smtClean="0"/>
              <a:t>ŽoNFP</a:t>
            </a:r>
            <a:r>
              <a:rPr lang="sk-SK" sz="2400" b="1" dirty="0" smtClean="0"/>
              <a:t> sú zverejňované na webovom sídle OP ŽP</a:t>
            </a:r>
            <a:r>
              <a:rPr lang="sk-SK" sz="2800" b="1" dirty="0" smtClean="0"/>
              <a:t>:</a:t>
            </a:r>
          </a:p>
          <a:p>
            <a:pPr marL="0" indent="0">
              <a:buNone/>
            </a:pPr>
            <a:endParaRPr lang="pl-PL" sz="2000" dirty="0" smtClean="0"/>
          </a:p>
          <a:p>
            <a:pPr marL="0" indent="0" algn="ctr">
              <a:buNone/>
            </a:pPr>
            <a:r>
              <a:rPr lang="pl-PL" sz="2000" dirty="0" smtClean="0"/>
              <a:t>www.opzp.sk/výzvy/správy o vyhodnotení výziev na predkladanie ŽoNFP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6947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225" y="1196975"/>
            <a:ext cx="8229600" cy="518477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sk-SK" sz="36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sk-SK" sz="36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sk-SK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ĎAKUJEM </a:t>
            </a:r>
            <a:r>
              <a:rPr lang="sk-SK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POZORNOSŤ !</a:t>
            </a:r>
            <a:br>
              <a:rPr lang="sk-SK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k-SK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043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900" dirty="0">
                <a:effectLst/>
              </a:rPr>
              <a:t>Správy o vyhodnotení výziev na predkladanie </a:t>
            </a:r>
            <a:r>
              <a:rPr lang="sk-SK" sz="2900" dirty="0" smtClean="0">
                <a:effectLst/>
              </a:rPr>
              <a:t/>
            </a:r>
            <a:br>
              <a:rPr lang="sk-SK" sz="2900" dirty="0" smtClean="0">
                <a:effectLst/>
              </a:rPr>
            </a:br>
            <a:r>
              <a:rPr lang="sk-SK" sz="2900" dirty="0" err="1" smtClean="0">
                <a:effectLst/>
              </a:rPr>
              <a:t>ŽoNFP</a:t>
            </a:r>
            <a:endParaRPr lang="sk-SK" sz="2900" dirty="0">
              <a:effectLst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2060848"/>
            <a:ext cx="8004422" cy="432048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sk-SK" sz="2000" dirty="0"/>
              <a:t>vypracované v súlade so Systémom riadenia </a:t>
            </a:r>
            <a:r>
              <a:rPr lang="sk-SK" sz="2000" dirty="0" smtClean="0"/>
              <a:t>ŠF a KF na </a:t>
            </a:r>
            <a:r>
              <a:rPr lang="sk-SK" sz="2000" dirty="0"/>
              <a:t>programové obdobie 2007 – 2013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k-SK" sz="2000" dirty="0" smtClean="0"/>
              <a:t>zverejnené </a:t>
            </a:r>
            <a:r>
              <a:rPr lang="sk-SK" sz="2000" dirty="0"/>
              <a:t>na </a:t>
            </a:r>
            <a:r>
              <a:rPr lang="sk-SK" sz="2000" dirty="0" smtClean="0"/>
              <a:t>webovom sídle OPŽP </a:t>
            </a:r>
            <a:r>
              <a:rPr lang="sk-SK" sz="2000" dirty="0" err="1" smtClean="0">
                <a:hlinkClick r:id="rId2"/>
              </a:rPr>
              <a:t>www.opzp.sk</a:t>
            </a:r>
            <a:r>
              <a:rPr lang="sk-SK" sz="2000" dirty="0" smtClean="0"/>
              <a:t> v časti Výzvy</a:t>
            </a:r>
          </a:p>
          <a:p>
            <a:pPr marL="0" indent="0">
              <a:buNone/>
              <a:defRPr/>
            </a:pPr>
            <a:endParaRPr lang="sk-SK" sz="2000" b="1" dirty="0" smtClean="0"/>
          </a:p>
          <a:p>
            <a:pPr marL="0" indent="0">
              <a:buNone/>
              <a:defRPr/>
            </a:pPr>
            <a:r>
              <a:rPr lang="sk-SK" sz="2400" b="1" dirty="0" smtClean="0"/>
              <a:t>Hodnotené výzvy:</a:t>
            </a:r>
            <a:endParaRPr lang="sk-SK" sz="2400" b="1" dirty="0"/>
          </a:p>
          <a:p>
            <a:r>
              <a:rPr lang="sk-SK" sz="2000" dirty="0" smtClean="0"/>
              <a:t>Prioritná os 1:  	</a:t>
            </a:r>
            <a:r>
              <a:rPr lang="sk-SK" sz="2000" b="1" dirty="0"/>
              <a:t>OPŽP-PO1-14-1 </a:t>
            </a:r>
            <a:endParaRPr lang="en-US" sz="2000" b="1" dirty="0" smtClean="0"/>
          </a:p>
          <a:p>
            <a:pPr>
              <a:spcBef>
                <a:spcPts val="2400"/>
              </a:spcBef>
            </a:pPr>
            <a:r>
              <a:rPr lang="sk-SK" sz="2000" dirty="0"/>
              <a:t>Prioritná os </a:t>
            </a:r>
            <a:r>
              <a:rPr lang="en-US" sz="2000" dirty="0" smtClean="0"/>
              <a:t>2</a:t>
            </a:r>
            <a:r>
              <a:rPr lang="sk-SK" sz="2000" dirty="0" smtClean="0"/>
              <a:t>:</a:t>
            </a:r>
            <a:r>
              <a:rPr lang="en-US" sz="2000" dirty="0" smtClean="0"/>
              <a:t> 	</a:t>
            </a:r>
            <a:r>
              <a:rPr lang="sk-SK" sz="2000" b="1" dirty="0"/>
              <a:t>OPŽP-PO2-14-1 </a:t>
            </a:r>
            <a:endParaRPr lang="en-US" sz="2000" b="1" dirty="0" smtClean="0"/>
          </a:p>
          <a:p>
            <a:pPr marL="342900" lvl="4" indent="-3429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sk-SK" sz="2000" dirty="0" smtClean="0"/>
              <a:t>Prioritná os 3:		</a:t>
            </a:r>
            <a:r>
              <a:rPr lang="sk-SK" sz="2100" b="1" dirty="0" smtClean="0"/>
              <a:t>OPŽP-PO3-14-1 </a:t>
            </a:r>
            <a:endParaRPr lang="en-US" sz="2100" b="1" dirty="0" smtClean="0"/>
          </a:p>
          <a:p>
            <a:pPr marL="0" lvl="4" indent="0">
              <a:buNone/>
            </a:pPr>
            <a:r>
              <a:rPr lang="en-US" sz="2100" b="1" dirty="0"/>
              <a:t>		</a:t>
            </a:r>
            <a:r>
              <a:rPr lang="sk-SK" sz="2100" b="1" dirty="0" smtClean="0"/>
              <a:t>	OPŽP-PO3-14-</a:t>
            </a:r>
            <a:r>
              <a:rPr lang="en-US" sz="2100" b="1" dirty="0"/>
              <a:t>2</a:t>
            </a:r>
          </a:p>
          <a:p>
            <a:pPr marL="0" lvl="4" indent="0">
              <a:buNone/>
            </a:pPr>
            <a:r>
              <a:rPr lang="en-US" sz="2100" b="1" dirty="0"/>
              <a:t>		</a:t>
            </a:r>
            <a:r>
              <a:rPr lang="sk-SK" sz="2100" b="1" dirty="0" smtClean="0"/>
              <a:t>	OPŽP-PO3-14-</a:t>
            </a:r>
            <a:r>
              <a:rPr lang="en-US" sz="2100" b="1" dirty="0"/>
              <a:t>3</a:t>
            </a:r>
          </a:p>
          <a:p>
            <a:pPr marL="0" lvl="4" indent="0">
              <a:buNone/>
            </a:pPr>
            <a:r>
              <a:rPr lang="en-US" sz="2100" b="1" dirty="0"/>
              <a:t>		</a:t>
            </a:r>
            <a:r>
              <a:rPr lang="sk-SK" sz="2000" dirty="0" smtClean="0"/>
              <a:t>	</a:t>
            </a:r>
            <a:endParaRPr lang="sk-SK" sz="1800" b="1" dirty="0">
              <a:cs typeface="Tahoma" pitchFamily="34" charset="0"/>
            </a:endParaRPr>
          </a:p>
        </p:txBody>
      </p:sp>
      <p:cxnSp>
        <p:nvCxnSpPr>
          <p:cNvPr id="4" name="Rovná spojnica 3"/>
          <p:cNvCxnSpPr/>
          <p:nvPr/>
        </p:nvCxnSpPr>
        <p:spPr>
          <a:xfrm>
            <a:off x="827584" y="4221088"/>
            <a:ext cx="518457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ovná spojnica 4"/>
          <p:cNvCxnSpPr/>
          <p:nvPr/>
        </p:nvCxnSpPr>
        <p:spPr>
          <a:xfrm>
            <a:off x="827584" y="4797152"/>
            <a:ext cx="518457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7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900" dirty="0">
                <a:effectLst/>
              </a:rPr>
              <a:t>Správy o vyhodnotení výziev na predkladanie </a:t>
            </a:r>
            <a:br>
              <a:rPr lang="sk-SK" sz="2900" dirty="0">
                <a:effectLst/>
              </a:rPr>
            </a:br>
            <a:r>
              <a:rPr lang="sk-SK" sz="2900" dirty="0" err="1">
                <a:effectLst/>
              </a:rPr>
              <a:t>Ž</a:t>
            </a:r>
            <a:r>
              <a:rPr lang="sk-SK" sz="2900" dirty="0" err="1" smtClean="0">
                <a:effectLst/>
              </a:rPr>
              <a:t>oNFP</a:t>
            </a:r>
            <a:endParaRPr lang="sk-SK" sz="2900" dirty="0">
              <a:effectLst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2564904"/>
            <a:ext cx="8004422" cy="345638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sk-SK" sz="2400" b="1" dirty="0"/>
              <a:t>V</a:t>
            </a:r>
            <a:r>
              <a:rPr lang="sk-SK" sz="2400" b="1" dirty="0" smtClean="0"/>
              <a:t> </a:t>
            </a:r>
            <a:r>
              <a:rPr lang="sk-SK" sz="2400" b="1" dirty="0"/>
              <a:t>rámci </a:t>
            </a:r>
            <a:r>
              <a:rPr lang="sk-SK" sz="2400" b="1" dirty="0" smtClean="0"/>
              <a:t>uvedených 5 výziev: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2000" dirty="0" smtClean="0"/>
              <a:t>bola alokovaná </a:t>
            </a:r>
            <a:r>
              <a:rPr lang="sk-SK" sz="2000" dirty="0"/>
              <a:t>suma </a:t>
            </a:r>
            <a:r>
              <a:rPr lang="sk-SK" sz="2000" b="1" dirty="0"/>
              <a:t>154 404 </a:t>
            </a:r>
            <a:r>
              <a:rPr lang="sk-SK" sz="2000" b="1" dirty="0" smtClean="0"/>
              <a:t>826,23 EUR, </a:t>
            </a:r>
            <a:endParaRPr lang="sk-SK" sz="2000" b="1" dirty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2000" dirty="0" smtClean="0"/>
              <a:t>bolo zaregistrovaných </a:t>
            </a:r>
            <a:r>
              <a:rPr lang="sk-SK" sz="2000" b="1" dirty="0" smtClean="0"/>
              <a:t>199</a:t>
            </a:r>
            <a:r>
              <a:rPr lang="sk-SK" sz="2000" dirty="0" smtClean="0"/>
              <a:t> </a:t>
            </a:r>
            <a:r>
              <a:rPr lang="sk-SK" sz="2000" b="1" dirty="0" err="1" smtClean="0"/>
              <a:t>ŽoNFP</a:t>
            </a:r>
            <a:r>
              <a:rPr lang="sk-SK" sz="2000" dirty="0" smtClean="0"/>
              <a:t>, </a:t>
            </a:r>
            <a:r>
              <a:rPr lang="sk-SK" sz="2000" b="1" dirty="0" smtClean="0"/>
              <a:t>v celkovej sume </a:t>
            </a:r>
            <a:r>
              <a:rPr lang="sk-SK" sz="2000" b="1" dirty="0"/>
              <a:t>367 887 </a:t>
            </a:r>
            <a:r>
              <a:rPr lang="sk-SK" sz="2000" b="1" dirty="0" smtClean="0"/>
              <a:t>736,75 EUR,</a:t>
            </a:r>
            <a:endParaRPr lang="sk-SK" sz="2000" b="1" dirty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2000" dirty="0" smtClean="0"/>
              <a:t>z toho </a:t>
            </a:r>
            <a:r>
              <a:rPr lang="en-US" sz="2000" b="1" dirty="0" smtClean="0"/>
              <a:t>7</a:t>
            </a:r>
            <a:r>
              <a:rPr lang="sk-SK" sz="2000" b="1" dirty="0" smtClean="0"/>
              <a:t>2</a:t>
            </a:r>
            <a:r>
              <a:rPr lang="sk-SK" sz="2000" dirty="0" smtClean="0"/>
              <a:t> </a:t>
            </a:r>
            <a:r>
              <a:rPr lang="sk-SK" sz="2000" b="1" dirty="0" smtClean="0"/>
              <a:t>ŽoNFP</a:t>
            </a:r>
            <a:r>
              <a:rPr lang="sk-SK" sz="2000" dirty="0" smtClean="0"/>
              <a:t> </a:t>
            </a:r>
            <a:r>
              <a:rPr lang="sk-SK" sz="2000" b="1" dirty="0" smtClean="0"/>
              <a:t>navrhnutých na schválenie</a:t>
            </a:r>
            <a:r>
              <a:rPr lang="sk-SK" sz="2000" dirty="0" smtClean="0"/>
              <a:t>, </a:t>
            </a:r>
            <a:r>
              <a:rPr lang="sk-SK" sz="2000" b="1" dirty="0" smtClean="0"/>
              <a:t>v celkovej sume </a:t>
            </a:r>
            <a:r>
              <a:rPr lang="sk-SK" sz="2000" b="1" dirty="0"/>
              <a:t>167 594 919,53 EUR</a:t>
            </a:r>
            <a:r>
              <a:rPr lang="sk-SK" sz="2000" b="1" dirty="0" smtClean="0"/>
              <a:t>.</a:t>
            </a: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217281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692696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sk-SK" sz="2700" dirty="0" smtClean="0"/>
              <a:t/>
            </a:r>
            <a:br>
              <a:rPr lang="sk-SK" sz="2700" dirty="0" smtClean="0"/>
            </a:br>
            <a:r>
              <a:rPr lang="sk-SK" sz="2400" dirty="0" smtClean="0">
                <a:effectLst/>
              </a:rPr>
              <a:t>štruktúra správ O vyhodnotení výzvy na predkladanie </a:t>
            </a:r>
            <a:r>
              <a:rPr lang="sk-SK" sz="2400" dirty="0" err="1">
                <a:effectLst/>
              </a:rPr>
              <a:t>Ž</a:t>
            </a:r>
            <a:r>
              <a:rPr lang="sk-SK" sz="2400" dirty="0" err="1" smtClean="0">
                <a:effectLst/>
              </a:rPr>
              <a:t>oNFP</a:t>
            </a:r>
            <a:r>
              <a:rPr lang="sk-SK" sz="2400" dirty="0">
                <a:effectLst/>
              </a:rPr>
              <a:t/>
            </a:r>
            <a:br>
              <a:rPr lang="sk-SK" sz="2400" dirty="0">
                <a:effectLst/>
              </a:rPr>
            </a:br>
            <a:endParaRPr lang="sk-SK" sz="2400" dirty="0">
              <a:effectLst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1268760"/>
            <a:ext cx="8229600" cy="511256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  <a:defRPr/>
            </a:pPr>
            <a:r>
              <a:rPr lang="sk-SK" sz="4400" b="1" dirty="0" smtClean="0"/>
              <a:t>V súlade so Systémom riadenia ŠF a KF správy obsahujú:</a:t>
            </a:r>
          </a:p>
          <a:p>
            <a:pPr marL="0" indent="0">
              <a:buNone/>
              <a:defRPr/>
            </a:pPr>
            <a:endParaRPr lang="sk-SK" sz="2900" b="1" dirty="0" smtClean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3800" dirty="0" smtClean="0"/>
              <a:t>základné </a:t>
            </a:r>
            <a:r>
              <a:rPr lang="sk-SK" sz="3800" dirty="0"/>
              <a:t>informácie o </a:t>
            </a:r>
            <a:r>
              <a:rPr lang="sk-SK" sz="3800" dirty="0" smtClean="0"/>
              <a:t>výzve,</a:t>
            </a:r>
            <a:endParaRPr lang="sk-SK" sz="3800" dirty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3800" dirty="0" smtClean="0"/>
              <a:t>priebeh výzvy a proces informovania </a:t>
            </a:r>
            <a:r>
              <a:rPr lang="sk-SK" sz="3800" dirty="0"/>
              <a:t>o </a:t>
            </a:r>
            <a:r>
              <a:rPr lang="sk-SK" sz="3800" dirty="0" smtClean="0"/>
              <a:t>výzve,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3800" dirty="0" smtClean="0"/>
              <a:t>informácia o procese kontroly formálnej správnosti, odborného hodnotenia a výberu </a:t>
            </a:r>
            <a:r>
              <a:rPr lang="sk-SK" sz="3800" dirty="0" err="1"/>
              <a:t>Ž</a:t>
            </a:r>
            <a:r>
              <a:rPr lang="sk-SK" sz="3800" dirty="0" err="1" smtClean="0"/>
              <a:t>oNFP</a:t>
            </a:r>
            <a:r>
              <a:rPr lang="sk-SK" sz="3800" dirty="0" smtClean="0"/>
              <a:t>, </a:t>
            </a:r>
            <a:endParaRPr lang="sk-SK" sz="3800" dirty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3800" dirty="0"/>
              <a:t>nedostatky v rámci výzvy, dôvody neschválenia </a:t>
            </a:r>
            <a:r>
              <a:rPr lang="sk-SK" sz="3800" dirty="0" err="1" smtClean="0"/>
              <a:t>ŽoNFP</a:t>
            </a:r>
            <a:r>
              <a:rPr lang="sk-SK" sz="3800" dirty="0" smtClean="0"/>
              <a:t>,</a:t>
            </a:r>
            <a:endParaRPr lang="sk-SK" sz="3800" dirty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3800" dirty="0" smtClean="0"/>
              <a:t>sťažnosti </a:t>
            </a:r>
            <a:r>
              <a:rPr lang="sk-SK" sz="3800" dirty="0"/>
              <a:t>a navrhnuté opatrenia </a:t>
            </a:r>
            <a:r>
              <a:rPr lang="sk-SK" sz="3800" dirty="0" smtClean="0"/>
              <a:t>RO;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3800" dirty="0" smtClean="0"/>
              <a:t>kategorizácia žiadateľov a </a:t>
            </a:r>
            <a:r>
              <a:rPr lang="sk-SK" sz="3800" dirty="0" err="1"/>
              <a:t>Ž</a:t>
            </a:r>
            <a:r>
              <a:rPr lang="sk-SK" sz="3800" dirty="0" err="1" smtClean="0"/>
              <a:t>oNFP</a:t>
            </a:r>
            <a:r>
              <a:rPr lang="sk-SK" sz="3800" dirty="0" smtClean="0"/>
              <a:t> podľa ukazovateľov: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sk-SK" sz="3800" dirty="0" smtClean="0"/>
              <a:t>sektor žiadateľa (verejný, súkromný)</a:t>
            </a:r>
            <a:r>
              <a:rPr lang="sk-SK" sz="3800" dirty="0"/>
              <a:t>,</a:t>
            </a:r>
            <a:endParaRPr lang="sk-SK" sz="3800" dirty="0" smtClean="0"/>
          </a:p>
          <a:p>
            <a:pPr lvl="1">
              <a:buFont typeface="Arial" pitchFamily="34" charset="0"/>
              <a:buChar char="•"/>
              <a:defRPr/>
            </a:pPr>
            <a:r>
              <a:rPr lang="sk-SK" sz="3800" dirty="0" smtClean="0"/>
              <a:t>právna </a:t>
            </a:r>
            <a:r>
              <a:rPr lang="sk-SK" sz="3800" dirty="0"/>
              <a:t>forma </a:t>
            </a:r>
            <a:r>
              <a:rPr lang="sk-SK" sz="3800" dirty="0" smtClean="0"/>
              <a:t>žiadateľa (OÚ/MÚ, </a:t>
            </a:r>
            <a:r>
              <a:rPr lang="sk-SK" sz="3800" dirty="0" err="1" smtClean="0"/>
              <a:t>prísp</a:t>
            </a:r>
            <a:r>
              <a:rPr lang="sk-SK" sz="3800" dirty="0" smtClean="0"/>
              <a:t>. </a:t>
            </a:r>
            <a:r>
              <a:rPr lang="sk-SK" sz="3800" dirty="0" err="1" smtClean="0"/>
              <a:t>org</a:t>
            </a:r>
            <a:r>
              <a:rPr lang="sk-SK" sz="3800" dirty="0" smtClean="0"/>
              <a:t>., a.s., š.p., s.r.o., ...),  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sk-SK" sz="3800" dirty="0" smtClean="0"/>
              <a:t>SK NACE žiadateľa (štatistická </a:t>
            </a:r>
            <a:r>
              <a:rPr lang="sk-SK" sz="3800" dirty="0"/>
              <a:t>klasifikácia ekonomických </a:t>
            </a:r>
            <a:r>
              <a:rPr lang="sk-SK" sz="3800" dirty="0" smtClean="0"/>
              <a:t>činností),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sk-SK" sz="3800" dirty="0" smtClean="0"/>
              <a:t>miesto realizácie projektu podľa NUTS III,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sk-SK" sz="3800" dirty="0" smtClean="0"/>
              <a:t>geografický prehľad žiadaných a pridelených finančných prostriedkov podľa NUTS III;</a:t>
            </a:r>
            <a:endParaRPr lang="sk-SK" sz="3800" dirty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3800" dirty="0"/>
              <a:t>príspevok </a:t>
            </a:r>
            <a:r>
              <a:rPr lang="sk-SK" sz="3800" dirty="0" err="1"/>
              <a:t>Ž</a:t>
            </a:r>
            <a:r>
              <a:rPr lang="sk-SK" sz="3800" dirty="0" err="1" smtClean="0"/>
              <a:t>oNFP</a:t>
            </a:r>
            <a:r>
              <a:rPr lang="sk-SK" sz="3800" dirty="0" smtClean="0"/>
              <a:t> </a:t>
            </a:r>
            <a:r>
              <a:rPr lang="sk-SK" sz="3800" dirty="0"/>
              <a:t>k napĺňaniu horizontálnych </a:t>
            </a:r>
            <a:r>
              <a:rPr lang="sk-SK" sz="3800" dirty="0" smtClean="0"/>
              <a:t>priorít; </a:t>
            </a:r>
            <a:endParaRPr lang="sk-SK" sz="3800" dirty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3800" dirty="0" smtClean="0"/>
              <a:t>zoznam </a:t>
            </a:r>
            <a:r>
              <a:rPr lang="sk-SK" sz="3800" dirty="0"/>
              <a:t>zaregistrovaných </a:t>
            </a:r>
            <a:r>
              <a:rPr lang="sk-SK" sz="3800" dirty="0" err="1"/>
              <a:t>Ž</a:t>
            </a:r>
            <a:r>
              <a:rPr lang="sk-SK" sz="3800" dirty="0" err="1" smtClean="0"/>
              <a:t>oNFP</a:t>
            </a:r>
            <a:r>
              <a:rPr lang="sk-SK" sz="3800" dirty="0" smtClean="0"/>
              <a:t>; </a:t>
            </a:r>
            <a:endParaRPr lang="sk-SK" sz="3800" dirty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sk-SK" sz="3800" dirty="0"/>
              <a:t>zoznam </a:t>
            </a:r>
            <a:r>
              <a:rPr lang="sk-SK" sz="3800" dirty="0" err="1"/>
              <a:t>Ž</a:t>
            </a:r>
            <a:r>
              <a:rPr lang="sk-SK" sz="3800" dirty="0" err="1" smtClean="0"/>
              <a:t>oNFP</a:t>
            </a:r>
            <a:r>
              <a:rPr lang="sk-SK" sz="3800" dirty="0"/>
              <a:t>, ktoré splnili výberové </a:t>
            </a:r>
            <a:r>
              <a:rPr lang="sk-SK" sz="3800" dirty="0" smtClean="0"/>
              <a:t>kritériá. </a:t>
            </a:r>
            <a:endParaRPr lang="sk-SK" sz="3800" dirty="0"/>
          </a:p>
          <a:p>
            <a:pPr>
              <a:buFont typeface="Wingdings" panose="05000000000000000000" pitchFamily="2" charset="2"/>
              <a:buChar char="v"/>
              <a:defRPr/>
            </a:pPr>
            <a:endParaRPr lang="sk-SK" sz="3600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9802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432048"/>
          </a:xfrm>
        </p:spPr>
        <p:txBody>
          <a:bodyPr>
            <a:noAutofit/>
          </a:bodyPr>
          <a:lstStyle/>
          <a:p>
            <a:r>
              <a:rPr lang="sk-SK" sz="2400" dirty="0" smtClean="0">
                <a:effectLst/>
              </a:rPr>
              <a:t>Správa o výzve s kódom č. </a:t>
            </a:r>
            <a:r>
              <a:rPr lang="sk-SK" sz="2400" dirty="0">
                <a:effectLst/>
              </a:rPr>
              <a:t>OPŽP-PO1-14-1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980728"/>
            <a:ext cx="8229600" cy="504056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sk-SK" sz="1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800" b="1" dirty="0" smtClean="0"/>
              <a:t>PO 1 </a:t>
            </a:r>
            <a:r>
              <a:rPr lang="sk-SK" sz="1800" b="1" dirty="0"/>
              <a:t>INTEGROVANÁ OCHRANA A RACIONÁLNE VYUŽÍVANIE VÔD</a:t>
            </a:r>
            <a:endParaRPr lang="sk-SK" sz="1800" b="1" dirty="0" smtClean="0"/>
          </a:p>
          <a:p>
            <a:pPr marL="0" indent="0">
              <a:buNone/>
            </a:pPr>
            <a:r>
              <a:rPr lang="sk-SK" sz="1800" b="1" dirty="0" smtClean="0"/>
              <a:t>OC 1.2 </a:t>
            </a:r>
            <a:r>
              <a:rPr lang="sk-SK" sz="1800" b="1" dirty="0"/>
              <a:t>ODVÁDZANIE A ČISTENIE KOMUNÁLNYCH ODPADOVÝCH VÔD V ZMYSLE ZÁVÄZKOV SR VOČI EÚ</a:t>
            </a:r>
            <a:endParaRPr lang="sk-SK" sz="1800" dirty="0"/>
          </a:p>
          <a:p>
            <a:pPr marL="0" indent="0">
              <a:spcBef>
                <a:spcPts val="0"/>
              </a:spcBef>
              <a:buNone/>
            </a:pPr>
            <a:endParaRPr lang="sk-SK" sz="1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800" b="1" dirty="0" smtClean="0"/>
              <a:t>Cieľ výzvy </a:t>
            </a:r>
            <a:r>
              <a:rPr lang="sk-SK" sz="1800" dirty="0" smtClean="0"/>
              <a:t>-  </a:t>
            </a:r>
            <a:r>
              <a:rPr lang="sk-SK" sz="1800" dirty="0"/>
              <a:t>znižovanie znečistenia vôd a zvýšenie kvality života obyvateľstva SR dobudovaním a skvalitnením infraštruktúry vodného hospodárstva SR v zmysle právnych predpisov EÚ a SR.</a:t>
            </a:r>
            <a:endParaRPr lang="sk-SK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400" dirty="0" smtClean="0"/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sk-SK" sz="1400" dirty="0"/>
              <a:t>	</a:t>
            </a:r>
            <a:r>
              <a:rPr lang="sk-SK" sz="1600" dirty="0" smtClean="0"/>
              <a:t>Dátum </a:t>
            </a:r>
            <a:r>
              <a:rPr lang="sk-SK" sz="1600" dirty="0"/>
              <a:t>vyhlásenia </a:t>
            </a:r>
            <a:r>
              <a:rPr lang="sk-SK" sz="1600" dirty="0" smtClean="0"/>
              <a:t>a uzavretia výzvy</a:t>
            </a:r>
            <a:r>
              <a:rPr lang="sk-SK" sz="1600" dirty="0"/>
              <a:t>: 28. 02. 2014 </a:t>
            </a:r>
            <a:r>
              <a:rPr lang="sk-SK" sz="1600" dirty="0" smtClean="0"/>
              <a:t>- </a:t>
            </a:r>
            <a:r>
              <a:rPr lang="sk-SK" sz="1600" dirty="0"/>
              <a:t>17. 06. </a:t>
            </a:r>
            <a:r>
              <a:rPr lang="sk-SK" sz="1600" dirty="0" smtClean="0"/>
              <a:t>2014</a:t>
            </a:r>
            <a:endParaRPr lang="en-US" sz="1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600" dirty="0" smtClean="0"/>
              <a:t>	Dátum </a:t>
            </a:r>
            <a:r>
              <a:rPr lang="sk-SK" sz="1600" dirty="0"/>
              <a:t>schválenia Záverečnej správy </a:t>
            </a:r>
            <a:r>
              <a:rPr lang="sk-SK" sz="1600" dirty="0" smtClean="0"/>
              <a:t>z výberu </a:t>
            </a:r>
            <a:r>
              <a:rPr lang="sk-SK" sz="1600" dirty="0" err="1" smtClean="0"/>
              <a:t>ŽoNFP</a:t>
            </a:r>
            <a:r>
              <a:rPr lang="sk-SK" sz="1600" dirty="0" smtClean="0"/>
              <a:t>: </a:t>
            </a:r>
            <a:r>
              <a:rPr lang="sk-SK" sz="1600" dirty="0"/>
              <a:t>08. 10. 2014</a:t>
            </a:r>
            <a:r>
              <a:rPr lang="sk-SK" sz="1600" dirty="0" smtClean="0"/>
              <a:t>	</a:t>
            </a:r>
            <a:endParaRPr lang="en-US" sz="1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/>
              <a:t>	</a:t>
            </a:r>
            <a:r>
              <a:rPr lang="sk-SK" sz="1600" dirty="0" smtClean="0"/>
              <a:t>Dátum </a:t>
            </a:r>
            <a:r>
              <a:rPr lang="sk-SK" sz="1600" dirty="0"/>
              <a:t>schválenia </a:t>
            </a:r>
            <a:r>
              <a:rPr lang="sk-SK" sz="1600" dirty="0" err="1"/>
              <a:t>Ž</a:t>
            </a:r>
            <a:r>
              <a:rPr lang="sk-SK" sz="1600" dirty="0" err="1" smtClean="0"/>
              <a:t>oNFP</a:t>
            </a:r>
            <a:r>
              <a:rPr lang="sk-SK" sz="1600" dirty="0" smtClean="0"/>
              <a:t> RO: </a:t>
            </a:r>
            <a:r>
              <a:rPr lang="sk-SK" sz="1600" dirty="0"/>
              <a:t>09. 10. 2014   </a:t>
            </a:r>
            <a:endParaRPr lang="sk-SK" sz="1600" dirty="0" smtClean="0"/>
          </a:p>
          <a:p>
            <a:pPr marL="0" indent="0">
              <a:spcBef>
                <a:spcPts val="0"/>
              </a:spcBef>
              <a:buNone/>
            </a:pPr>
            <a:endParaRPr lang="sk-SK" sz="1600" dirty="0"/>
          </a:p>
          <a:p>
            <a:pPr marL="0" indent="0">
              <a:spcBef>
                <a:spcPts val="0"/>
              </a:spcBef>
              <a:buNone/>
            </a:pPr>
            <a:endParaRPr lang="sk-SK" sz="1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600" dirty="0" smtClean="0"/>
              <a:t>    </a:t>
            </a:r>
          </a:p>
          <a:p>
            <a:pPr marL="0" indent="0">
              <a:spcBef>
                <a:spcPts val="0"/>
              </a:spcBef>
              <a:buNone/>
            </a:pPr>
            <a:endParaRPr lang="sk-SK" sz="1600" dirty="0"/>
          </a:p>
          <a:p>
            <a:pPr marL="0" indent="0">
              <a:spcBef>
                <a:spcPts val="0"/>
              </a:spcBef>
              <a:buNone/>
            </a:pPr>
            <a:endParaRPr lang="sk-SK" sz="1600" dirty="0"/>
          </a:p>
        </p:txBody>
      </p:sp>
      <p:graphicFrame>
        <p:nvGraphicFramePr>
          <p:cNvPr id="5" name="Tabuľ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2273"/>
              </p:ext>
            </p:extLst>
          </p:nvPr>
        </p:nvGraphicFramePr>
        <p:xfrm>
          <a:off x="940307" y="4437112"/>
          <a:ext cx="7560840" cy="1436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574"/>
                <a:gridCol w="1329240"/>
                <a:gridCol w="1501879"/>
                <a:gridCol w="1008112"/>
                <a:gridCol w="1872208"/>
                <a:gridCol w="1048827"/>
              </a:tblGrid>
              <a:tr h="458105">
                <a:tc>
                  <a:txBody>
                    <a:bodyPr/>
                    <a:lstStyle/>
                    <a:p>
                      <a:pPr algn="ctr"/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Predložené </a:t>
                      </a:r>
                      <a:r>
                        <a:rPr lang="sk-SK" sz="1400" b="1" dirty="0" err="1" smtClean="0"/>
                        <a:t>ŽoNFP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err="1" smtClean="0"/>
                        <a:t>ŽoNFP</a:t>
                      </a:r>
                      <a:r>
                        <a:rPr lang="sk-SK" sz="1400" b="1" baseline="0" dirty="0" smtClean="0"/>
                        <a:t> n</a:t>
                      </a:r>
                      <a:r>
                        <a:rPr lang="sk-SK" sz="1400" b="1" dirty="0" smtClean="0"/>
                        <a:t>avrhnuté na schválenie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%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Zazmluvnené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%</a:t>
                      </a:r>
                      <a:endParaRPr lang="sk-SK" sz="1400" b="1" dirty="0"/>
                    </a:p>
                  </a:txBody>
                  <a:tcPr anchor="ctr"/>
                </a:tc>
              </a:tr>
              <a:tr h="431158"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solidFill>
                            <a:schemeClr val="tx1"/>
                          </a:solidFill>
                        </a:rPr>
                        <a:t>počet</a:t>
                      </a:r>
                      <a:endParaRPr lang="sk-SK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sk-SK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sk-SK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dirty="0" smtClean="0">
                          <a:solidFill>
                            <a:schemeClr val="tx1"/>
                          </a:solidFill>
                        </a:rPr>
                        <a:t>48,00%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sk-SK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100 %</a:t>
                      </a:r>
                      <a:endParaRPr lang="sk-SK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78888"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solidFill>
                            <a:schemeClr val="tx1"/>
                          </a:solidFill>
                        </a:rPr>
                        <a:t>suma EUR</a:t>
                      </a:r>
                      <a:endParaRPr lang="sk-SK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dirty="0" smtClean="0">
                          <a:solidFill>
                            <a:schemeClr val="tx1"/>
                          </a:solidFill>
                        </a:rPr>
                        <a:t> 219 612 580,30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109 381 239,08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solidFill>
                            <a:schemeClr val="tx1"/>
                          </a:solidFill>
                        </a:rPr>
                        <a:t>49,8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sk-SK" sz="1600" b="1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sk-SK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108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sk-SK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815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sk-SK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493,3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99,48%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BlokTextu 3"/>
          <p:cNvSpPr txBox="1"/>
          <p:nvPr/>
        </p:nvSpPr>
        <p:spPr>
          <a:xfrm>
            <a:off x="755576" y="3573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3197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83671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sk-SK" sz="2800" dirty="0">
                <a:effectLst/>
              </a:rPr>
              <a:t>Nedostatky a </a:t>
            </a:r>
            <a:r>
              <a:rPr lang="sk-SK" sz="2800" dirty="0" smtClean="0">
                <a:effectLst/>
              </a:rPr>
              <a:t>Sťažnosti </a:t>
            </a:r>
            <a:r>
              <a:rPr lang="sk-SK" sz="2800" dirty="0">
                <a:effectLst/>
              </a:rPr>
              <a:t>v rámci </a:t>
            </a:r>
            <a:r>
              <a:rPr lang="sk-SK" sz="2800" dirty="0" smtClean="0">
                <a:effectLst/>
              </a:rPr>
              <a:t>výzvy </a:t>
            </a:r>
            <a:r>
              <a:rPr lang="sk-SK" sz="2800" dirty="0">
                <a:effectLst/>
              </a:rPr>
              <a:t>OPŽP-PO1-14-1 </a:t>
            </a:r>
            <a:br>
              <a:rPr lang="sk-SK" sz="2800" dirty="0">
                <a:effectLst/>
              </a:rPr>
            </a:br>
            <a:endParaRPr lang="sk-SK" sz="2800" dirty="0">
              <a:effectLst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1340768"/>
            <a:ext cx="8229600" cy="504056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sk-SK" sz="6400" b="1" u="sng" dirty="0"/>
              <a:t>Identifikácia:</a:t>
            </a:r>
            <a:endParaRPr lang="sk-SK" sz="6400" b="1" dirty="0"/>
          </a:p>
          <a:p>
            <a:pPr marL="0" indent="0">
              <a:spcBef>
                <a:spcPts val="1200"/>
              </a:spcBef>
              <a:buNone/>
            </a:pPr>
            <a:r>
              <a:rPr lang="sk-SK" sz="5600" dirty="0"/>
              <a:t>V rámci výzvy na predkladanie žiadostí o NFP s kódom OPŽP-PO1-14-1, vyhlásenej </a:t>
            </a:r>
            <a:r>
              <a:rPr lang="sk-SK" sz="5600" dirty="0" smtClean="0"/>
              <a:t>dňa</a:t>
            </a:r>
            <a:r>
              <a:rPr lang="en-US" sz="5600" dirty="0" smtClean="0"/>
              <a:t> </a:t>
            </a:r>
            <a:r>
              <a:rPr lang="sk-SK" sz="5600" dirty="0" smtClean="0"/>
              <a:t>28</a:t>
            </a:r>
            <a:r>
              <a:rPr lang="sk-SK" sz="5600" dirty="0"/>
              <a:t>. </a:t>
            </a:r>
            <a:r>
              <a:rPr lang="sk-SK" sz="5600" dirty="0" smtClean="0"/>
              <a:t>02.</a:t>
            </a:r>
            <a:r>
              <a:rPr lang="en-US" sz="5600" dirty="0" smtClean="0"/>
              <a:t> </a:t>
            </a:r>
            <a:r>
              <a:rPr lang="sk-SK" sz="5600" dirty="0" smtClean="0"/>
              <a:t>2014</a:t>
            </a:r>
            <a:r>
              <a:rPr lang="sk-SK" sz="5600" dirty="0"/>
              <a:t>, bolo zaregistrovaných 50 žiadostí o NFP, z ktorých: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sk-SK" sz="5600" dirty="0"/>
              <a:t>· </a:t>
            </a:r>
            <a:r>
              <a:rPr lang="sk-SK" sz="5600" b="1" dirty="0"/>
              <a:t>4 žiadosti o NFP boli </a:t>
            </a:r>
            <a:r>
              <a:rPr lang="sk-SK" sz="5600" b="1" dirty="0" err="1"/>
              <a:t>späťvzaté</a:t>
            </a:r>
            <a:r>
              <a:rPr lang="sk-SK" sz="5600" b="1" dirty="0"/>
              <a:t> na základe písomnej žiadosti žiadateľa </a:t>
            </a:r>
            <a:r>
              <a:rPr lang="sk-SK" sz="5600" dirty="0"/>
              <a:t>a zastavilo </a:t>
            </a:r>
            <a:r>
              <a:rPr lang="sk-SK" sz="5600" dirty="0" smtClean="0"/>
              <a:t>sa</a:t>
            </a:r>
            <a:r>
              <a:rPr lang="en-US" sz="5600" dirty="0" smtClean="0"/>
              <a:t> </a:t>
            </a:r>
            <a:r>
              <a:rPr lang="sk-SK" sz="5600" dirty="0" smtClean="0"/>
              <a:t>pri </a:t>
            </a:r>
            <a:r>
              <a:rPr lang="sk-SK" sz="5600" dirty="0"/>
              <a:t>nich konanie;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sk-SK" sz="5600" dirty="0"/>
              <a:t>· </a:t>
            </a:r>
            <a:r>
              <a:rPr lang="sk-SK" sz="5600" b="1" dirty="0"/>
              <a:t>5 žiadostí o NFP bolo neschválených z dôvodu nesplnenia kritérií </a:t>
            </a:r>
            <a:r>
              <a:rPr lang="sk-SK" sz="5600" b="1" dirty="0" smtClean="0"/>
              <a:t>oprávnenosti</a:t>
            </a:r>
            <a:r>
              <a:rPr lang="sk-SK" sz="5600" dirty="0" smtClean="0"/>
              <a:t>,</a:t>
            </a:r>
            <a:r>
              <a:rPr lang="en-US" sz="5600" dirty="0" smtClean="0"/>
              <a:t> </a:t>
            </a:r>
            <a:r>
              <a:rPr lang="sk-SK" sz="5600" dirty="0" smtClean="0"/>
              <a:t>pričom </a:t>
            </a:r>
            <a:r>
              <a:rPr lang="en-US" sz="5600" dirty="0" smtClean="0"/>
              <a:t> n</a:t>
            </a:r>
            <a:r>
              <a:rPr lang="sk-SK" sz="5600" dirty="0" err="1" smtClean="0"/>
              <a:t>ajčastejším</a:t>
            </a:r>
            <a:r>
              <a:rPr lang="sk-SK" sz="5600" dirty="0" smtClean="0"/>
              <a:t> </a:t>
            </a:r>
            <a:r>
              <a:rPr lang="sk-SK" sz="5600" dirty="0"/>
              <a:t>dôvodom </a:t>
            </a:r>
            <a:r>
              <a:rPr lang="sk-SK" sz="5600" dirty="0" smtClean="0"/>
              <a:t>bolo </a:t>
            </a:r>
            <a:r>
              <a:rPr lang="sk-SK" sz="5600" dirty="0"/>
              <a:t>nesplnenie podmienky oprávnenosti žiadateľa v zmysle </a:t>
            </a:r>
            <a:r>
              <a:rPr lang="sk-SK" sz="5600" dirty="0" smtClean="0"/>
              <a:t>podmienok</a:t>
            </a:r>
            <a:r>
              <a:rPr lang="en-US" sz="5600" dirty="0" smtClean="0"/>
              <a:t> </a:t>
            </a:r>
            <a:r>
              <a:rPr lang="sk-SK" sz="5600" dirty="0" smtClean="0"/>
              <a:t>definovaných </a:t>
            </a:r>
            <a:r>
              <a:rPr lang="sk-SK" sz="5600" dirty="0"/>
              <a:t>vo výzve na predkladanie žiadostí o NFP;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sk-SK" sz="5600" dirty="0"/>
              <a:t>· </a:t>
            </a:r>
            <a:r>
              <a:rPr lang="sk-SK" sz="5600" b="1" dirty="0"/>
              <a:t>17 žiadostí o NFP bolo neschválených z dôvodu nesplnenia kritérií úplnosti</a:t>
            </a:r>
            <a:r>
              <a:rPr lang="sk-SK" sz="5600" dirty="0"/>
              <a:t>, </a:t>
            </a:r>
            <a:r>
              <a:rPr lang="sk-SK" sz="5600" dirty="0" smtClean="0"/>
              <a:t>pričom</a:t>
            </a:r>
            <a:r>
              <a:rPr lang="en-US" sz="5600" dirty="0" smtClean="0"/>
              <a:t> </a:t>
            </a:r>
            <a:r>
              <a:rPr lang="sk-SK" sz="5600" dirty="0" smtClean="0"/>
              <a:t>najčastejším </a:t>
            </a:r>
            <a:r>
              <a:rPr lang="sk-SK" sz="5600" dirty="0"/>
              <a:t>dôvodom </a:t>
            </a:r>
            <a:r>
              <a:rPr lang="sk-SK" sz="5600" dirty="0" smtClean="0"/>
              <a:t>bola</a:t>
            </a:r>
            <a:r>
              <a:rPr lang="en-US" sz="5600" dirty="0" smtClean="0"/>
              <a:t> </a:t>
            </a:r>
            <a:r>
              <a:rPr lang="sk-SK" sz="5600" dirty="0" smtClean="0"/>
              <a:t>nemožnosť </a:t>
            </a:r>
            <a:r>
              <a:rPr lang="sk-SK" sz="5600" dirty="0"/>
              <a:t>považovať predložené dokumenty ani po doplnení </a:t>
            </a:r>
            <a:r>
              <a:rPr lang="sk-SK" sz="5600" dirty="0" smtClean="0"/>
              <a:t>chýbajúcich</a:t>
            </a:r>
            <a:r>
              <a:rPr lang="en-US" sz="5600" dirty="0" smtClean="0"/>
              <a:t> </a:t>
            </a:r>
            <a:r>
              <a:rPr lang="sk-SK" sz="5600" dirty="0" smtClean="0"/>
              <a:t>náležitostí </a:t>
            </a:r>
            <a:r>
              <a:rPr lang="sk-SK" sz="5600" dirty="0"/>
              <a:t>žiadostí o NFP za </a:t>
            </a:r>
            <a:r>
              <a:rPr lang="sk-SK" sz="5600" dirty="0" smtClean="0"/>
              <a:t>úplné</a:t>
            </a:r>
            <a:r>
              <a:rPr lang="en-US" sz="5600" dirty="0" smtClean="0"/>
              <a:t> a </a:t>
            </a:r>
            <a:r>
              <a:rPr lang="sk-SK" sz="5600" dirty="0" smtClean="0"/>
              <a:t>nedoplnenie </a:t>
            </a:r>
            <a:r>
              <a:rPr lang="sk-SK" sz="5600" dirty="0"/>
              <a:t>žiadnych chýbajúcich náležitostí žiadosti o NFP, na základe </a:t>
            </a:r>
            <a:r>
              <a:rPr lang="sk-SK" sz="5600" dirty="0" smtClean="0"/>
              <a:t>čoho</a:t>
            </a:r>
            <a:r>
              <a:rPr lang="en-US" sz="5600" dirty="0" smtClean="0"/>
              <a:t> </a:t>
            </a:r>
            <a:r>
              <a:rPr lang="sk-SK" sz="5600" dirty="0" smtClean="0"/>
              <a:t>sa </a:t>
            </a:r>
            <a:r>
              <a:rPr lang="sk-SK" sz="5600" dirty="0"/>
              <a:t>žiadosti o NFP považovali za neúplné.</a:t>
            </a:r>
          </a:p>
          <a:p>
            <a:pPr marL="0" indent="0">
              <a:buNone/>
            </a:pPr>
            <a:endParaRPr lang="sk-SK" sz="6400" b="1" u="sng" dirty="0" smtClean="0"/>
          </a:p>
          <a:p>
            <a:pPr marL="0" indent="0">
              <a:buNone/>
            </a:pPr>
            <a:r>
              <a:rPr lang="sk-SK" sz="6400" b="1" u="sng" dirty="0" smtClean="0"/>
              <a:t>Analýza </a:t>
            </a:r>
            <a:r>
              <a:rPr lang="sk-SK" sz="6400" b="1" u="sng" dirty="0"/>
              <a:t>sťažností žiadateľov</a:t>
            </a:r>
            <a:r>
              <a:rPr lang="sk-SK" sz="6400" b="1" dirty="0"/>
              <a:t>: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sk-SK" sz="6400" dirty="0"/>
              <a:t>V rámci výzvy </a:t>
            </a:r>
            <a:r>
              <a:rPr lang="sk-SK" sz="6400" b="1" dirty="0"/>
              <a:t>neboli zaregistrované</a:t>
            </a:r>
            <a:r>
              <a:rPr lang="sk-SK" sz="6400" dirty="0"/>
              <a:t> </a:t>
            </a:r>
            <a:r>
              <a:rPr lang="sk-SK" sz="6400" b="1" dirty="0"/>
              <a:t>žiadne sťažnosti </a:t>
            </a:r>
            <a:r>
              <a:rPr lang="sk-SK" sz="6400" dirty="0"/>
              <a:t>v zmysle zákona č. 9/2010 Z. z. o sťažnostiach v znení neskorších </a:t>
            </a:r>
            <a:r>
              <a:rPr lang="sk-SK" sz="6400" dirty="0" smtClean="0"/>
              <a:t>predpisov;</a:t>
            </a:r>
            <a:endParaRPr lang="sk-SK" sz="6400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sk-SK" sz="6400" dirty="0" smtClean="0"/>
              <a:t>V </a:t>
            </a:r>
            <a:r>
              <a:rPr lang="sk-SK" sz="6400" dirty="0"/>
              <a:t>rámci výzvy </a:t>
            </a:r>
            <a:r>
              <a:rPr lang="sk-SK" sz="6400" dirty="0" smtClean="0"/>
              <a:t>bola </a:t>
            </a:r>
            <a:r>
              <a:rPr lang="sk-SK" sz="6400" u="sng" dirty="0" smtClean="0"/>
              <a:t>predložená 1 žiadosť </a:t>
            </a:r>
            <a:r>
              <a:rPr lang="sk-SK" sz="6400" u="sng" dirty="0"/>
              <a:t>o preskúmanie rozhodnutia o neschválení </a:t>
            </a:r>
            <a:r>
              <a:rPr lang="sk-SK" sz="6400" u="sng" dirty="0" err="1" smtClean="0"/>
              <a:t>ŽoNFP</a:t>
            </a:r>
            <a:r>
              <a:rPr lang="sk-SK" sz="6400" u="sng" dirty="0"/>
              <a:t>. </a:t>
            </a:r>
            <a:r>
              <a:rPr lang="sk-SK" sz="6400" dirty="0"/>
              <a:t>Zo strany riadiaceho orgánu </a:t>
            </a:r>
            <a:r>
              <a:rPr lang="sk-SK" sz="6400" b="1" dirty="0" smtClean="0"/>
              <a:t>bola zamietnutá, nakoľko </a:t>
            </a:r>
            <a:r>
              <a:rPr lang="sk-SK" sz="6400" dirty="0" smtClean="0"/>
              <a:t>žiadosť </a:t>
            </a:r>
            <a:r>
              <a:rPr lang="sk-SK" sz="6400" dirty="0"/>
              <a:t>o preskúmanie rozhodnutia o neschválení </a:t>
            </a:r>
            <a:r>
              <a:rPr lang="sk-SK" sz="6400" dirty="0" err="1" smtClean="0"/>
              <a:t>ŽoNFP</a:t>
            </a:r>
            <a:r>
              <a:rPr lang="sk-SK" sz="6400" dirty="0" smtClean="0"/>
              <a:t> </a:t>
            </a:r>
            <a:r>
              <a:rPr lang="sk-SK" sz="6400" b="1" dirty="0" smtClean="0"/>
              <a:t>nespĺňala </a:t>
            </a:r>
            <a:r>
              <a:rPr lang="sk-SK" sz="6400" b="1" dirty="0"/>
              <a:t>definované ustanovenia zákona č. 528/2008 Z. z.</a:t>
            </a:r>
            <a:r>
              <a:rPr lang="sk-SK" sz="6400" dirty="0"/>
              <a:t> o pomoci a podpore poskytovanej z fondov Európskeho spoločenstva v znení neskorších </a:t>
            </a:r>
            <a:r>
              <a:rPr lang="sk-SK" sz="6400" dirty="0" smtClean="0"/>
              <a:t>predpisov.</a:t>
            </a:r>
            <a:endParaRPr lang="sk-SK" sz="6400" dirty="0"/>
          </a:p>
          <a:p>
            <a:pPr marL="0" indent="0">
              <a:buNone/>
            </a:pPr>
            <a:endParaRPr lang="sk-SK" sz="6400" b="1" dirty="0"/>
          </a:p>
        </p:txBody>
      </p:sp>
    </p:spTree>
    <p:extLst>
      <p:ext uri="{BB962C8B-B14F-4D97-AF65-F5344CB8AC3E}">
        <p14:creationId xmlns:p14="http://schemas.microsoft.com/office/powerpoint/2010/main" val="150510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83671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sk-SK" sz="3100" dirty="0" smtClean="0"/>
              <a:t/>
            </a:r>
            <a:br>
              <a:rPr lang="sk-SK" sz="3100" dirty="0" smtClean="0"/>
            </a:br>
            <a:r>
              <a:rPr lang="sk-SK" sz="2700" dirty="0" smtClean="0">
                <a:effectLst/>
              </a:rPr>
              <a:t>Správa o výzve s kódom č. </a:t>
            </a:r>
            <a:r>
              <a:rPr lang="sk-SK" sz="2700" dirty="0">
                <a:effectLst/>
              </a:rPr>
              <a:t>OPŽP-PO2-14-1</a:t>
            </a:r>
            <a:br>
              <a:rPr lang="sk-SK" sz="2700" dirty="0">
                <a:effectLst/>
              </a:rPr>
            </a:br>
            <a:endParaRPr lang="sk-SK" sz="2700" dirty="0">
              <a:effectLst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2880320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600" b="1" dirty="0"/>
              <a:t>PO 2  OCHRANA PRED </a:t>
            </a:r>
            <a:r>
              <a:rPr lang="sk-SK" sz="1600" b="1" dirty="0" smtClean="0"/>
              <a:t>POVODŇAMI</a:t>
            </a:r>
          </a:p>
          <a:p>
            <a:pPr marL="0" indent="0">
              <a:spcBef>
                <a:spcPts val="0"/>
              </a:spcBef>
              <a:buNone/>
            </a:pPr>
            <a:endParaRPr lang="sk-SK" sz="1600" b="1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sk-SK" sz="1600" b="1" dirty="0" smtClean="0"/>
              <a:t>Cieľ </a:t>
            </a:r>
            <a:r>
              <a:rPr lang="sk-SK" sz="1600" b="1" dirty="0"/>
              <a:t>výzvy </a:t>
            </a:r>
            <a:r>
              <a:rPr lang="sk-SK" sz="1600" dirty="0" smtClean="0"/>
              <a:t>– </a:t>
            </a:r>
            <a:r>
              <a:rPr lang="sk-SK" sz="1600" dirty="0"/>
              <a:t>Cieľom výzvy bolo výrazne znížiť </a:t>
            </a:r>
            <a:r>
              <a:rPr lang="sk-SK" sz="1600" dirty="0" smtClean="0"/>
              <a:t>škody spôsobené </a:t>
            </a:r>
            <a:r>
              <a:rPr lang="sk-SK" sz="1600" dirty="0"/>
              <a:t>povodňami realizáciou </a:t>
            </a:r>
            <a:r>
              <a:rPr lang="sk-SK" sz="1600" dirty="0" smtClean="0"/>
              <a:t>preventívnych opatrení </a:t>
            </a:r>
            <a:r>
              <a:rPr lang="sk-SK" sz="1600" dirty="0"/>
              <a:t>na ochranu pred povodňami, </a:t>
            </a:r>
            <a:r>
              <a:rPr lang="sk-SK" sz="1600" dirty="0" smtClean="0"/>
              <a:t>obmedziť ľudskou </a:t>
            </a:r>
            <a:r>
              <a:rPr lang="sk-SK" sz="1600" dirty="0"/>
              <a:t>činnosťou spôsobené nepriaznivé </a:t>
            </a:r>
            <a:r>
              <a:rPr lang="sk-SK" sz="1600" dirty="0" smtClean="0"/>
              <a:t>vplyvy na </a:t>
            </a:r>
            <a:r>
              <a:rPr lang="sk-SK" sz="1600" dirty="0"/>
              <a:t>odtokové pomery v povodiach a </a:t>
            </a:r>
            <a:r>
              <a:rPr lang="sk-SK" sz="1600" dirty="0" smtClean="0"/>
              <a:t>zabezpečiť prirodzenú </a:t>
            </a:r>
            <a:r>
              <a:rPr lang="sk-SK" sz="1600" dirty="0"/>
              <a:t>schopnosť akumulácie </a:t>
            </a:r>
            <a:r>
              <a:rPr lang="sk-SK" sz="1600" dirty="0" smtClean="0"/>
              <a:t>vody revitalizáciou </a:t>
            </a:r>
            <a:r>
              <a:rPr lang="sk-SK" sz="1600" dirty="0"/>
              <a:t>povodí</a:t>
            </a:r>
            <a:r>
              <a:rPr lang="sk-SK" sz="1600" dirty="0" smtClean="0"/>
              <a:t>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400" dirty="0" smtClean="0"/>
              <a:t>	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400" dirty="0"/>
              <a:t>	</a:t>
            </a:r>
            <a:r>
              <a:rPr lang="sk-SK" sz="1600" dirty="0" smtClean="0"/>
              <a:t>Dátum </a:t>
            </a:r>
            <a:r>
              <a:rPr lang="sk-SK" sz="1600" dirty="0"/>
              <a:t>vyhlásenia </a:t>
            </a:r>
            <a:r>
              <a:rPr lang="sk-SK" sz="1600" dirty="0" smtClean="0"/>
              <a:t>a uzavretia výzvy</a:t>
            </a:r>
            <a:r>
              <a:rPr lang="sk-SK" sz="1600" dirty="0"/>
              <a:t>: 30. 05. 2014 </a:t>
            </a:r>
            <a:r>
              <a:rPr lang="sk-SK" sz="1600" dirty="0" smtClean="0"/>
              <a:t>- </a:t>
            </a:r>
            <a:r>
              <a:rPr lang="sk-SK" sz="1600" dirty="0"/>
              <a:t>17. 09. </a:t>
            </a:r>
            <a:r>
              <a:rPr lang="sk-SK" sz="1600" dirty="0" smtClean="0"/>
              <a:t>2014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600" dirty="0" smtClean="0"/>
              <a:t>	Dátum </a:t>
            </a:r>
            <a:r>
              <a:rPr lang="sk-SK" sz="1600" dirty="0"/>
              <a:t>schválenia Záverečnej správy </a:t>
            </a:r>
            <a:r>
              <a:rPr lang="sk-SK" sz="1600" dirty="0" smtClean="0"/>
              <a:t>z výberu </a:t>
            </a:r>
            <a:r>
              <a:rPr lang="sk-SK" sz="1600" dirty="0" err="1" smtClean="0"/>
              <a:t>ŽoNFP</a:t>
            </a:r>
            <a:r>
              <a:rPr lang="sk-SK" sz="1600" dirty="0" smtClean="0"/>
              <a:t>:  </a:t>
            </a:r>
            <a:r>
              <a:rPr lang="sk-SK" sz="1600" dirty="0"/>
              <a:t>25. 02. </a:t>
            </a:r>
            <a:r>
              <a:rPr lang="sk-SK" sz="1600" dirty="0" smtClean="0"/>
              <a:t>2015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600" dirty="0" smtClean="0"/>
              <a:t>	Dátum </a:t>
            </a:r>
            <a:r>
              <a:rPr lang="sk-SK" sz="1600" dirty="0"/>
              <a:t>schválenia </a:t>
            </a:r>
            <a:r>
              <a:rPr lang="sk-SK" sz="1600" dirty="0" err="1" smtClean="0"/>
              <a:t>ŽoNFP</a:t>
            </a:r>
            <a:r>
              <a:rPr lang="sk-SK" sz="1600" dirty="0" smtClean="0"/>
              <a:t> RO: </a:t>
            </a:r>
            <a:r>
              <a:rPr lang="sk-SK" sz="1600" dirty="0"/>
              <a:t>26. 02. 2015</a:t>
            </a:r>
            <a:endParaRPr lang="sk-SK" sz="16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600" dirty="0" smtClean="0"/>
              <a:t> </a:t>
            </a:r>
            <a:endParaRPr lang="sk-SK" sz="16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sk-SK" sz="1600" dirty="0" smtClean="0"/>
          </a:p>
        </p:txBody>
      </p:sp>
      <p:graphicFrame>
        <p:nvGraphicFramePr>
          <p:cNvPr id="5" name="Tabuľ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764653"/>
              </p:ext>
            </p:extLst>
          </p:nvPr>
        </p:nvGraphicFramePr>
        <p:xfrm>
          <a:off x="683568" y="4221088"/>
          <a:ext cx="7704856" cy="1929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401"/>
                <a:gridCol w="1556187"/>
                <a:gridCol w="1551972"/>
                <a:gridCol w="846530"/>
                <a:gridCol w="1763604"/>
                <a:gridCol w="1058162"/>
              </a:tblGrid>
              <a:tr h="971630">
                <a:tc>
                  <a:txBody>
                    <a:bodyPr/>
                    <a:lstStyle/>
                    <a:p>
                      <a:pPr algn="ctr"/>
                      <a:endParaRPr lang="sk-SK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Predložené </a:t>
                      </a:r>
                      <a:r>
                        <a:rPr lang="sk-SK" sz="1400" b="1" dirty="0" err="1" smtClean="0"/>
                        <a:t>ŽoNFP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err="1" smtClean="0"/>
                        <a:t>ŽoNFP</a:t>
                      </a:r>
                      <a:r>
                        <a:rPr lang="sk-SK" sz="1400" b="1" dirty="0" smtClean="0"/>
                        <a:t> navrhnuté na schválenie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%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Zazmluvnené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%</a:t>
                      </a:r>
                      <a:endParaRPr lang="sk-SK" sz="1400" b="1" dirty="0"/>
                    </a:p>
                  </a:txBody>
                  <a:tcPr anchor="ctr"/>
                </a:tc>
              </a:tr>
              <a:tr h="378449"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solidFill>
                            <a:schemeClr val="tx1"/>
                          </a:solidFill>
                        </a:rPr>
                        <a:t>počet</a:t>
                      </a:r>
                      <a:endParaRPr lang="sk-SK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132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27,27 %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97,22 %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27456">
                <a:tc>
                  <a:txBody>
                    <a:bodyPr/>
                    <a:lstStyle/>
                    <a:p>
                      <a:pPr algn="ctr"/>
                      <a:r>
                        <a:rPr lang="sk-SK" sz="1600" b="1" dirty="0" smtClean="0">
                          <a:solidFill>
                            <a:schemeClr val="tx1"/>
                          </a:solidFill>
                        </a:rPr>
                        <a:t>Suma EUR</a:t>
                      </a:r>
                      <a:endParaRPr lang="sk-SK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136 961 486,20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50 456 987,56</a:t>
                      </a:r>
                      <a:endParaRPr lang="sk-SK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36,84 %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49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sk-SK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581</a:t>
                      </a:r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sk-SK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095,8</a:t>
                      </a:r>
                      <a:endParaRPr lang="sk-SK" sz="14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98,26%</a:t>
                      </a:r>
                      <a:endParaRPr lang="sk-SK" sz="14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803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836712"/>
            <a:ext cx="8229600" cy="504056"/>
          </a:xfrm>
        </p:spPr>
        <p:txBody>
          <a:bodyPr>
            <a:noAutofit/>
          </a:bodyPr>
          <a:lstStyle/>
          <a:p>
            <a:r>
              <a:rPr lang="sk-SK" sz="2500" dirty="0" smtClean="0">
                <a:effectLst/>
              </a:rPr>
              <a:t/>
            </a:r>
            <a:br>
              <a:rPr lang="sk-SK" sz="2500" dirty="0" smtClean="0">
                <a:effectLst/>
              </a:rPr>
            </a:br>
            <a:r>
              <a:rPr lang="sk-SK" sz="2400" dirty="0">
                <a:effectLst/>
              </a:rPr>
              <a:t>Nedostatky a Sťažnosti v rámci výzvy </a:t>
            </a:r>
            <a:r>
              <a:rPr lang="sk-SK" sz="2500" dirty="0">
                <a:effectLst/>
              </a:rPr>
              <a:t>OPŽP-PO2-14-1 </a:t>
            </a:r>
            <a:br>
              <a:rPr lang="sk-SK" sz="2500" dirty="0">
                <a:effectLst/>
              </a:rPr>
            </a:br>
            <a:endParaRPr lang="sk-SK" sz="25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1268760"/>
            <a:ext cx="8229600" cy="554461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sk-SK" sz="3400" b="1" u="sng" dirty="0"/>
              <a:t>Identifikácia:</a:t>
            </a:r>
          </a:p>
          <a:p>
            <a:pPr marL="0" indent="0">
              <a:buNone/>
            </a:pPr>
            <a:r>
              <a:rPr lang="sk-SK" sz="2900" dirty="0"/>
              <a:t>V rámci výzvy na predkladanie žiadostí o NFP s kódom OPŽP-PO2-14-1, vyhlásenej dňa</a:t>
            </a:r>
          </a:p>
          <a:p>
            <a:pPr marL="0" indent="0">
              <a:buNone/>
            </a:pPr>
            <a:r>
              <a:rPr lang="sk-SK" sz="2900" dirty="0"/>
              <a:t>30. 05. 2014, bolo zaregistrovaných 132 žiadostí o NFP, z ktorých</a:t>
            </a:r>
            <a:r>
              <a:rPr lang="sk-SK" sz="2900" dirty="0" smtClean="0"/>
              <a:t>:</a:t>
            </a:r>
          </a:p>
          <a:p>
            <a:pPr algn="just"/>
            <a:r>
              <a:rPr lang="sk-SK" sz="2900" b="1" dirty="0" smtClean="0"/>
              <a:t>9 </a:t>
            </a:r>
            <a:r>
              <a:rPr lang="sk-SK" sz="2900" b="1" dirty="0"/>
              <a:t>žiadostí o NFP bolo neschválených z dôvodu nesplnenia kritérií </a:t>
            </a:r>
            <a:r>
              <a:rPr lang="sk-SK" sz="2900" b="1" dirty="0" smtClean="0"/>
              <a:t>oprávnenosti</a:t>
            </a:r>
            <a:r>
              <a:rPr lang="sk-SK" sz="2900" dirty="0" smtClean="0"/>
              <a:t>, pričom </a:t>
            </a:r>
            <a:r>
              <a:rPr lang="sk-SK" sz="2900" dirty="0"/>
              <a:t>najčastejším dôvodom </a:t>
            </a:r>
            <a:r>
              <a:rPr lang="sk-SK" sz="2900" dirty="0" smtClean="0"/>
              <a:t>bolo nesplnenie </a:t>
            </a:r>
            <a:r>
              <a:rPr lang="sk-SK" sz="2900" dirty="0"/>
              <a:t>podmienky oprávnenosti žiadateľa v zmysle podmienok </a:t>
            </a:r>
            <a:r>
              <a:rPr lang="sk-SK" sz="2900" dirty="0" smtClean="0"/>
              <a:t>definovaných vo </a:t>
            </a:r>
            <a:r>
              <a:rPr lang="sk-SK" sz="2900" dirty="0"/>
              <a:t>výzve na predkladanie žiadostí o </a:t>
            </a:r>
            <a:r>
              <a:rPr lang="sk-SK" sz="2900" dirty="0" smtClean="0"/>
              <a:t>NFP</a:t>
            </a:r>
            <a:r>
              <a:rPr lang="sk-SK" sz="2900" dirty="0"/>
              <a:t> </a:t>
            </a:r>
            <a:r>
              <a:rPr lang="sk-SK" sz="2900" dirty="0" smtClean="0"/>
              <a:t>a </a:t>
            </a:r>
            <a:r>
              <a:rPr lang="sk-SK" sz="2900" dirty="0"/>
              <a:t>nesplnenie podmienky oprávnenosti aktivít v zmysle podmienok definovaných </a:t>
            </a:r>
            <a:r>
              <a:rPr lang="sk-SK" sz="2900" dirty="0" smtClean="0"/>
              <a:t>vo výzve </a:t>
            </a:r>
            <a:r>
              <a:rPr lang="sk-SK" sz="2900" dirty="0"/>
              <a:t>na predkladanie žiadostí o NFP</a:t>
            </a:r>
          </a:p>
          <a:p>
            <a:pPr algn="just"/>
            <a:r>
              <a:rPr lang="sk-SK" sz="2900" b="1" dirty="0" smtClean="0"/>
              <a:t>56 </a:t>
            </a:r>
            <a:r>
              <a:rPr lang="sk-SK" sz="2900" b="1" dirty="0"/>
              <a:t>žiadostí o NFP bolo neschválených z dôvodu nesplnenia kritérií úplnosti</a:t>
            </a:r>
            <a:r>
              <a:rPr lang="sk-SK" sz="2900" dirty="0"/>
              <a:t>, </a:t>
            </a:r>
            <a:r>
              <a:rPr lang="sk-SK" sz="2900" dirty="0" smtClean="0"/>
              <a:t>pričom najčastejšími </a:t>
            </a:r>
            <a:r>
              <a:rPr lang="sk-SK" sz="2900" dirty="0"/>
              <a:t>dôvodmi </a:t>
            </a:r>
            <a:r>
              <a:rPr lang="sk-SK" sz="2900" dirty="0" smtClean="0"/>
              <a:t>bolo, </a:t>
            </a:r>
            <a:r>
              <a:rPr lang="sk-SK" sz="2900" dirty="0"/>
              <a:t>nemožnosť považovať predložené dokumenty ani po doplnení za úplné</a:t>
            </a:r>
            <a:r>
              <a:rPr lang="sk-SK" sz="2900" dirty="0" smtClean="0"/>
              <a:t>, </a:t>
            </a:r>
            <a:r>
              <a:rPr lang="sk-SK" sz="2900" dirty="0"/>
              <a:t>nedoplnenie žiadnych chýbajúcich náležitostí žiadosti o NFP, na základe čoho </a:t>
            </a:r>
            <a:r>
              <a:rPr lang="sk-SK" sz="2900" dirty="0" smtClean="0"/>
              <a:t>sa žiadosti </a:t>
            </a:r>
            <a:r>
              <a:rPr lang="sk-SK" sz="2900" dirty="0"/>
              <a:t>o NFP považovali za neúplné</a:t>
            </a:r>
            <a:r>
              <a:rPr lang="sk-SK" sz="2900" dirty="0" smtClean="0"/>
              <a:t>, </a:t>
            </a:r>
            <a:r>
              <a:rPr lang="sk-SK" sz="2900" dirty="0"/>
              <a:t>nedoplnenie chýbajúcich náležitostí žiadosti o NFP v lehote stanovenej vo </a:t>
            </a:r>
            <a:r>
              <a:rPr lang="sk-SK" sz="2900" dirty="0" smtClean="0"/>
              <a:t>Výzve na </a:t>
            </a:r>
            <a:r>
              <a:rPr lang="sk-SK" sz="2900" dirty="0"/>
              <a:t>doplnenie chýbajúcich náležitostí žiadosti o NFP, na základe čoho sa </a:t>
            </a:r>
            <a:r>
              <a:rPr lang="sk-SK" sz="2900" dirty="0" smtClean="0"/>
              <a:t>žiadosti </a:t>
            </a:r>
            <a:r>
              <a:rPr lang="pl-PL" sz="2900" dirty="0" smtClean="0"/>
              <a:t>o </a:t>
            </a:r>
            <a:r>
              <a:rPr lang="pl-PL" sz="2900" dirty="0"/>
              <a:t>NFP považovali za neúplné.</a:t>
            </a:r>
          </a:p>
          <a:p>
            <a:pPr algn="just"/>
            <a:r>
              <a:rPr lang="sk-SK" sz="2900" b="1" dirty="0" smtClean="0"/>
              <a:t>6 </a:t>
            </a:r>
            <a:r>
              <a:rPr lang="sk-SK" sz="2900" b="1" dirty="0"/>
              <a:t>žiadostí o NFP bolo neschválených z dôvodu nesplnenia kritérií </a:t>
            </a:r>
            <a:r>
              <a:rPr lang="sk-SK" sz="2900" b="1" dirty="0" smtClean="0"/>
              <a:t>odborného hodnotenia</a:t>
            </a:r>
            <a:r>
              <a:rPr lang="sk-SK" sz="2900" dirty="0"/>
              <a:t>, pričom najčastejšími dôvodmi </a:t>
            </a:r>
            <a:r>
              <a:rPr lang="sk-SK" sz="2900" dirty="0" smtClean="0"/>
              <a:t>boli nedosiahnutie </a:t>
            </a:r>
            <a:r>
              <a:rPr lang="sk-SK" sz="2900" dirty="0"/>
              <a:t>minimálne 50 % z maximálneho počtu bodov v každej zo </a:t>
            </a:r>
            <a:r>
              <a:rPr lang="sk-SK" sz="2900" dirty="0" smtClean="0"/>
              <a:t>skupín hodnotiacich </a:t>
            </a:r>
            <a:r>
              <a:rPr lang="sk-SK" sz="2900" dirty="0"/>
              <a:t>kritérií</a:t>
            </a:r>
            <a:r>
              <a:rPr lang="sk-SK" sz="2900" dirty="0" smtClean="0"/>
              <a:t>, </a:t>
            </a:r>
            <a:r>
              <a:rPr lang="sk-SK" sz="2900" dirty="0"/>
              <a:t>nedosiahnutie minimálne 70 % z celkového maximálneho počtu bodov</a:t>
            </a:r>
            <a:r>
              <a:rPr lang="sk-SK" sz="2900" dirty="0" smtClean="0"/>
              <a:t>, </a:t>
            </a:r>
            <a:r>
              <a:rPr lang="sk-SK" sz="2900" dirty="0"/>
              <a:t>pridelenie nulovej bodovej hodnoty vo vylučovacom kritériu.</a:t>
            </a:r>
          </a:p>
          <a:p>
            <a:pPr algn="just"/>
            <a:r>
              <a:rPr lang="sk-SK" sz="2900" b="1" dirty="0" smtClean="0"/>
              <a:t>22 </a:t>
            </a:r>
            <a:r>
              <a:rPr lang="sk-SK" sz="2900" b="1" dirty="0"/>
              <a:t>žiadostí o NFP bolo neschválených z dôvodu aplikácie výberového kritéria č. </a:t>
            </a:r>
            <a:r>
              <a:rPr lang="sk-SK" sz="2900" b="1" dirty="0" smtClean="0"/>
              <a:t>1 „Výsledky </a:t>
            </a:r>
            <a:r>
              <a:rPr lang="sk-SK" sz="2900" b="1" dirty="0"/>
              <a:t>odborného hodnotenia“ a zároveň výberového kritéria č. 2 „</a:t>
            </a:r>
            <a:r>
              <a:rPr lang="sk-SK" sz="2900" b="1" dirty="0" smtClean="0"/>
              <a:t>Výška alokácie</a:t>
            </a:r>
            <a:r>
              <a:rPr lang="sk-SK" sz="2900" dirty="0"/>
              <a:t>“.</a:t>
            </a:r>
          </a:p>
          <a:p>
            <a:pPr algn="just"/>
            <a:r>
              <a:rPr lang="sk-SK" sz="2900" b="1" dirty="0" smtClean="0"/>
              <a:t>3 </a:t>
            </a:r>
            <a:r>
              <a:rPr lang="sk-SK" sz="2900" b="1" dirty="0"/>
              <a:t>žiadosti o NFP boli </a:t>
            </a:r>
            <a:r>
              <a:rPr lang="sk-SK" sz="2900" b="1" dirty="0" err="1"/>
              <a:t>späťvzaté</a:t>
            </a:r>
            <a:r>
              <a:rPr lang="sk-SK" sz="2900" b="1" dirty="0"/>
              <a:t> na základe písomnej žiadosti žiadateľa </a:t>
            </a:r>
            <a:r>
              <a:rPr lang="sk-SK" sz="2900" dirty="0"/>
              <a:t>po </a:t>
            </a:r>
            <a:r>
              <a:rPr lang="sk-SK" sz="2900" dirty="0" smtClean="0"/>
              <a:t>fáze </a:t>
            </a:r>
            <a:r>
              <a:rPr lang="pl-PL" sz="2900" dirty="0" smtClean="0"/>
              <a:t>odborného </a:t>
            </a:r>
            <a:r>
              <a:rPr lang="pl-PL" sz="2900" dirty="0"/>
              <a:t>hodnotenia a zastavilo sa pri nich konanie.</a:t>
            </a:r>
            <a:endParaRPr lang="sk-SK" sz="2900" dirty="0" smtClean="0"/>
          </a:p>
          <a:p>
            <a:pPr marL="0" indent="0">
              <a:buNone/>
            </a:pPr>
            <a:endParaRPr lang="sk-SK" sz="1800" dirty="0" smtClean="0"/>
          </a:p>
          <a:p>
            <a:pPr marL="0" indent="0">
              <a:buNone/>
            </a:pPr>
            <a:r>
              <a:rPr lang="sk-SK" sz="3400" b="1" u="sng" dirty="0" smtClean="0"/>
              <a:t>Analýza </a:t>
            </a:r>
            <a:r>
              <a:rPr lang="sk-SK" sz="3400" b="1" u="sng" dirty="0"/>
              <a:t>sťažností žiadateľov:</a:t>
            </a:r>
          </a:p>
          <a:p>
            <a:pPr marL="0" indent="0" algn="just">
              <a:buNone/>
            </a:pPr>
            <a:r>
              <a:rPr lang="sk-SK" sz="2900" dirty="0"/>
              <a:t>V rámci výzvy </a:t>
            </a:r>
            <a:r>
              <a:rPr lang="sk-SK" sz="2900" b="1" dirty="0" smtClean="0"/>
              <a:t>neboli </a:t>
            </a:r>
            <a:r>
              <a:rPr lang="sk-SK" sz="2900" b="1" dirty="0"/>
              <a:t>zaregistrované žiadne sťažnosti </a:t>
            </a:r>
            <a:r>
              <a:rPr lang="sk-SK" sz="2900" dirty="0"/>
              <a:t>v zmysle zákona č. 9/2010 Z. z. o sťažnostiach v znení neskorších predpisov</a:t>
            </a:r>
            <a:r>
              <a:rPr lang="sk-SK" sz="2900" dirty="0" smtClean="0"/>
              <a:t>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sk-SK" sz="2900" dirty="0" smtClean="0"/>
              <a:t>V </a:t>
            </a:r>
            <a:r>
              <a:rPr lang="sk-SK" sz="2900" dirty="0"/>
              <a:t>rámci výzvy </a:t>
            </a:r>
            <a:r>
              <a:rPr lang="sk-SK" sz="2900" dirty="0" smtClean="0"/>
              <a:t>boli </a:t>
            </a:r>
            <a:r>
              <a:rPr lang="sk-SK" sz="2900" u="sng" dirty="0" smtClean="0"/>
              <a:t>predložené 3 žiadosti </a:t>
            </a:r>
            <a:r>
              <a:rPr lang="sk-SK" sz="2900" u="sng" dirty="0"/>
              <a:t>o preskúmanie rozhodnutia o neschválení </a:t>
            </a:r>
            <a:r>
              <a:rPr lang="sk-SK" sz="2900" u="sng" dirty="0" err="1"/>
              <a:t>ŽoNFP</a:t>
            </a:r>
            <a:r>
              <a:rPr lang="sk-SK" sz="2900" u="sng" dirty="0"/>
              <a:t>. </a:t>
            </a:r>
            <a:r>
              <a:rPr lang="sk-SK" sz="2900" dirty="0"/>
              <a:t>Zo strany riadiaceho orgánu </a:t>
            </a:r>
            <a:r>
              <a:rPr lang="sk-SK" sz="2900" b="1" dirty="0" smtClean="0"/>
              <a:t>boli zamietnuté, </a:t>
            </a:r>
            <a:r>
              <a:rPr lang="sk-SK" sz="2900" b="1" dirty="0"/>
              <a:t>nakoľko </a:t>
            </a:r>
            <a:r>
              <a:rPr lang="sk-SK" sz="2900" dirty="0" smtClean="0"/>
              <a:t>žiadosti </a:t>
            </a:r>
            <a:r>
              <a:rPr lang="sk-SK" sz="2900" dirty="0"/>
              <a:t>o preskúmanie rozhodnutia o neschválení </a:t>
            </a:r>
            <a:r>
              <a:rPr lang="sk-SK" sz="2900" dirty="0" err="1"/>
              <a:t>ŽoNFP</a:t>
            </a:r>
            <a:r>
              <a:rPr lang="sk-SK" sz="2900" dirty="0"/>
              <a:t> </a:t>
            </a:r>
            <a:r>
              <a:rPr lang="sk-SK" sz="2900" b="1" dirty="0" smtClean="0"/>
              <a:t>nespĺňali </a:t>
            </a:r>
            <a:r>
              <a:rPr lang="sk-SK" sz="2900" b="1" dirty="0"/>
              <a:t>definované ustanovenia zákona č. 528/2008 Z. z.</a:t>
            </a:r>
            <a:r>
              <a:rPr lang="sk-SK" sz="2900" dirty="0"/>
              <a:t> o pomoci a podpore poskytovanej z fondov Európskeho spoločenstva v znení neskorších predpisov.</a:t>
            </a:r>
          </a:p>
          <a:p>
            <a:pPr marL="0" indent="0">
              <a:buNone/>
            </a:pPr>
            <a:endParaRPr lang="sk-SK" sz="1600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6136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692696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sk-SK" sz="3100" dirty="0" smtClean="0"/>
              <a:t/>
            </a:r>
            <a:br>
              <a:rPr lang="sk-SK" sz="3100" dirty="0" smtClean="0"/>
            </a:br>
            <a:r>
              <a:rPr lang="sk-SK" sz="2700" dirty="0" smtClean="0">
                <a:effectLst/>
              </a:rPr>
              <a:t>Správa o výzve s kódom č. </a:t>
            </a:r>
            <a:r>
              <a:rPr lang="sk-SK" sz="2700" dirty="0">
                <a:effectLst/>
              </a:rPr>
              <a:t>OPŽP-PO3-14-1</a:t>
            </a:r>
            <a:r>
              <a:rPr lang="sk-SK" sz="2700" dirty="0"/>
              <a:t/>
            </a:r>
            <a:br>
              <a:rPr lang="sk-SK" sz="2700" dirty="0"/>
            </a:br>
            <a:endParaRPr lang="sk-SK" sz="27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1052736"/>
            <a:ext cx="8229600" cy="352839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k-SK" sz="1600" b="1" dirty="0" smtClean="0"/>
              <a:t>PO 3 </a:t>
            </a:r>
            <a:r>
              <a:rPr lang="sk-SK" sz="1600" b="1" dirty="0"/>
              <a:t>OCHRANA OVZDUŠIA A MINIMALIZÁCIA NEPRIAZNIVÝCH VPLYVOV </a:t>
            </a:r>
            <a:r>
              <a:rPr lang="sk-SK" sz="1600" b="1" dirty="0" smtClean="0"/>
              <a:t>ZMENY KLÍMY</a:t>
            </a:r>
          </a:p>
          <a:p>
            <a:pPr marL="0" indent="0">
              <a:spcBef>
                <a:spcPts val="0"/>
              </a:spcBef>
              <a:buNone/>
            </a:pPr>
            <a:r>
              <a:rPr lang="sk-SK" sz="1600" b="1" dirty="0" smtClean="0"/>
              <a:t>OC 3.2 Minimalizácia </a:t>
            </a:r>
            <a:r>
              <a:rPr lang="sk-SK" sz="1600" b="1" dirty="0"/>
              <a:t>nepriaznivých vplyvov </a:t>
            </a:r>
            <a:r>
              <a:rPr lang="sk-SK" sz="1600" b="1" dirty="0" smtClean="0"/>
              <a:t>zmeny klímy </a:t>
            </a:r>
            <a:r>
              <a:rPr lang="sk-SK" sz="1600" b="1" dirty="0"/>
              <a:t>vrátane podpory obnoviteľných </a:t>
            </a:r>
            <a:r>
              <a:rPr lang="sk-SK" sz="1600" b="1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k-SK" sz="1600" b="1" dirty="0"/>
              <a:t> </a:t>
            </a:r>
            <a:r>
              <a:rPr lang="sk-SK" sz="1600" b="1" dirty="0" smtClean="0"/>
              <a:t>            zdrojov</a:t>
            </a:r>
            <a:r>
              <a:rPr lang="sk-SK" sz="1600" b="1" dirty="0"/>
              <a:t> </a:t>
            </a:r>
            <a:r>
              <a:rPr lang="sk-SK" sz="1600" b="1" dirty="0" smtClean="0"/>
              <a:t>energie </a:t>
            </a:r>
          </a:p>
          <a:p>
            <a:pPr marL="0" indent="0" algn="just">
              <a:buNone/>
            </a:pPr>
            <a:r>
              <a:rPr lang="sk-SK" sz="1600" b="1" dirty="0" smtClean="0"/>
              <a:t>Cieľ výzvy:</a:t>
            </a:r>
            <a:r>
              <a:rPr lang="sk-SK" sz="1600" dirty="0" smtClean="0"/>
              <a:t> </a:t>
            </a:r>
            <a:r>
              <a:rPr lang="sk-SK" sz="1600" dirty="0"/>
              <a:t>plnenie </a:t>
            </a:r>
            <a:r>
              <a:rPr lang="sk-SK" sz="1600" dirty="0" smtClean="0"/>
              <a:t>prijatých medzinárodných </a:t>
            </a:r>
            <a:r>
              <a:rPr lang="sk-SK" sz="1600" dirty="0"/>
              <a:t>záväzkov v oblasti </a:t>
            </a:r>
            <a:r>
              <a:rPr lang="sk-SK" sz="1600" dirty="0" smtClean="0"/>
              <a:t>znižovania emisií </a:t>
            </a:r>
            <a:r>
              <a:rPr lang="sk-SK" sz="1600" dirty="0"/>
              <a:t>skleníkových plynov, ako aj </a:t>
            </a:r>
            <a:r>
              <a:rPr lang="sk-SK" sz="1600" dirty="0" smtClean="0"/>
              <a:t>aktivít </a:t>
            </a:r>
            <a:r>
              <a:rPr lang="pt-BR" sz="1600" dirty="0" smtClean="0"/>
              <a:t>spojených </a:t>
            </a:r>
            <a:r>
              <a:rPr lang="pt-BR" sz="1600" dirty="0"/>
              <a:t>s implementáciou právnych </a:t>
            </a:r>
            <a:r>
              <a:rPr lang="pt-BR" sz="1600" dirty="0" smtClean="0"/>
              <a:t>predpisov</a:t>
            </a:r>
            <a:r>
              <a:rPr lang="sk-SK" sz="1600" dirty="0" smtClean="0"/>
              <a:t> tzv</a:t>
            </a:r>
            <a:r>
              <a:rPr lang="sk-SK" sz="1600" dirty="0"/>
              <a:t>. </a:t>
            </a:r>
            <a:r>
              <a:rPr lang="sk-SK" sz="1600" dirty="0" err="1"/>
              <a:t>klimaticko</a:t>
            </a:r>
            <a:r>
              <a:rPr lang="sk-SK" sz="1600" dirty="0"/>
              <a:t> - energetického balíčka, </a:t>
            </a:r>
            <a:r>
              <a:rPr lang="sk-SK" sz="1600" dirty="0" smtClean="0"/>
              <a:t>s </a:t>
            </a:r>
            <a:r>
              <a:rPr lang="pt-BR" sz="1600" dirty="0" smtClean="0"/>
              <a:t>výnimkou </a:t>
            </a:r>
            <a:r>
              <a:rPr lang="pt-BR" sz="1600" dirty="0"/>
              <a:t>nariadenia Európskeho parlamentu </a:t>
            </a:r>
            <a:r>
              <a:rPr lang="pt-BR" sz="1600" dirty="0" smtClean="0"/>
              <a:t>a</a:t>
            </a:r>
            <a:r>
              <a:rPr lang="sk-SK" sz="1600" dirty="0" smtClean="0"/>
              <a:t> </a:t>
            </a:r>
            <a:r>
              <a:rPr lang="pl-PL" sz="1600" dirty="0" smtClean="0"/>
              <a:t>Rady </a:t>
            </a:r>
            <a:r>
              <a:rPr lang="pl-PL" sz="1600" dirty="0"/>
              <a:t>č. 443/2009 z 23. apríla 2009, ktorým </a:t>
            </a:r>
            <a:r>
              <a:rPr lang="pl-PL" sz="1600" dirty="0" smtClean="0"/>
              <a:t>sa </a:t>
            </a:r>
            <a:r>
              <a:rPr lang="sk-SK" sz="1600" dirty="0" smtClean="0"/>
              <a:t>stanovujú </a:t>
            </a:r>
            <a:r>
              <a:rPr lang="sk-SK" sz="1600" dirty="0"/>
              <a:t>výkonové emisné normy </a:t>
            </a:r>
            <a:r>
              <a:rPr lang="sk-SK" sz="1600" dirty="0" smtClean="0"/>
              <a:t>nových osobných </a:t>
            </a:r>
            <a:r>
              <a:rPr lang="sk-SK" sz="1600" dirty="0"/>
              <a:t>automobilov ako súčasť </a:t>
            </a:r>
            <a:r>
              <a:rPr lang="sk-SK" sz="1600" dirty="0" smtClean="0"/>
              <a:t>integrovaného </a:t>
            </a:r>
            <a:r>
              <a:rPr lang="pl-PL" sz="1600" dirty="0" smtClean="0"/>
              <a:t>prístupu </a:t>
            </a:r>
            <a:r>
              <a:rPr lang="pl-PL" sz="1600" dirty="0"/>
              <a:t>Spoločenstva na zníženie emisií CO2 </a:t>
            </a:r>
            <a:r>
              <a:rPr lang="pl-PL" sz="1600" dirty="0" smtClean="0"/>
              <a:t>z </a:t>
            </a:r>
            <a:r>
              <a:rPr lang="sk-SK" sz="1600" dirty="0" smtClean="0"/>
              <a:t>ľahkých </a:t>
            </a:r>
            <a:r>
              <a:rPr lang="sk-SK" sz="1600" dirty="0"/>
              <a:t>úžitkových </a:t>
            </a:r>
            <a:r>
              <a:rPr lang="sk-SK" sz="1600" dirty="0" smtClean="0"/>
              <a:t>vozidiel.</a:t>
            </a:r>
            <a:endParaRPr lang="sk-SK" sz="1600" dirty="0"/>
          </a:p>
          <a:p>
            <a:pPr marL="0" indent="0">
              <a:spcBef>
                <a:spcPts val="0"/>
              </a:spcBef>
              <a:buNone/>
            </a:pPr>
            <a:r>
              <a:rPr lang="sk-SK" sz="1600" dirty="0"/>
              <a:t>	</a:t>
            </a:r>
            <a:endParaRPr lang="sk-SK" sz="1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600" dirty="0"/>
              <a:t>	</a:t>
            </a:r>
            <a:r>
              <a:rPr lang="sk-SK" sz="1400" dirty="0"/>
              <a:t>Dátum vyhlásenia a uzavretia výzvy: 04. 07. 2014- 21. 10. </a:t>
            </a:r>
            <a:r>
              <a:rPr lang="sk-SK" sz="1400" dirty="0" smtClean="0"/>
              <a:t>2014</a:t>
            </a:r>
          </a:p>
          <a:p>
            <a:pPr marL="0" indent="0">
              <a:spcBef>
                <a:spcPts val="0"/>
              </a:spcBef>
              <a:buNone/>
            </a:pPr>
            <a:r>
              <a:rPr lang="sk-SK" sz="1400" dirty="0"/>
              <a:t>	Dátum schválenia Záverečnej správy z výberu </a:t>
            </a:r>
            <a:r>
              <a:rPr lang="sk-SK" sz="1400" dirty="0" err="1"/>
              <a:t>ŽoNFP</a:t>
            </a:r>
            <a:r>
              <a:rPr lang="sk-SK" sz="1400" dirty="0"/>
              <a:t>: 12. 02. 2015	</a:t>
            </a:r>
            <a:endParaRPr lang="en-US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	</a:t>
            </a:r>
            <a:r>
              <a:rPr lang="sk-SK" sz="1400" dirty="0"/>
              <a:t>Dátum schválenia </a:t>
            </a:r>
            <a:r>
              <a:rPr lang="sk-SK" sz="1400" dirty="0" err="1"/>
              <a:t>ŽoNFP</a:t>
            </a:r>
            <a:r>
              <a:rPr lang="sk-SK" sz="1400" dirty="0"/>
              <a:t> RO: </a:t>
            </a:r>
            <a:r>
              <a:rPr lang="sk-SK" sz="1400" dirty="0" smtClean="0"/>
              <a:t>13. </a:t>
            </a:r>
            <a:r>
              <a:rPr lang="sk-SK" sz="1400" dirty="0"/>
              <a:t>02. 2015</a:t>
            </a:r>
          </a:p>
          <a:p>
            <a:pPr marL="0" indent="0">
              <a:spcBef>
                <a:spcPts val="0"/>
              </a:spcBef>
              <a:buNone/>
            </a:pPr>
            <a:endParaRPr lang="sk-SK" sz="1400" u="sng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sk-SK" sz="16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sk-SK" sz="16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600" dirty="0" smtClean="0"/>
              <a:t> </a:t>
            </a:r>
            <a:endParaRPr lang="sk-SK" sz="16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sk-SK" sz="1600" dirty="0" smtClean="0"/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763590"/>
              </p:ext>
            </p:extLst>
          </p:nvPr>
        </p:nvGraphicFramePr>
        <p:xfrm>
          <a:off x="971600" y="4293096"/>
          <a:ext cx="7560840" cy="1706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671"/>
                <a:gridCol w="1339857"/>
                <a:gridCol w="1254378"/>
                <a:gridCol w="942590"/>
                <a:gridCol w="1886480"/>
                <a:gridCol w="1209864"/>
              </a:tblGrid>
              <a:tr h="291088">
                <a:tc>
                  <a:txBody>
                    <a:bodyPr/>
                    <a:lstStyle/>
                    <a:p>
                      <a:pPr algn="ctr"/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Predložené </a:t>
                      </a:r>
                      <a:r>
                        <a:rPr lang="sk-SK" sz="1400" b="1" dirty="0" err="1" smtClean="0"/>
                        <a:t>ŽoNFP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err="1" smtClean="0"/>
                        <a:t>ŽoNFP</a:t>
                      </a:r>
                      <a:r>
                        <a:rPr lang="sk-SK" sz="1400" b="1" dirty="0" smtClean="0"/>
                        <a:t> navrhnuté na schválenie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%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Zazmluvnené</a:t>
                      </a:r>
                      <a:endParaRPr lang="sk-SK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/>
                        <a:t>%</a:t>
                      </a:r>
                      <a:endParaRPr lang="sk-SK" sz="1400" b="1" dirty="0"/>
                    </a:p>
                  </a:txBody>
                  <a:tcPr anchor="ctr"/>
                </a:tc>
              </a:tr>
              <a:tr h="456808"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počet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71,43 %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 %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53752"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Suma EUR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5 689 381,64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4 169 336,14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73,28 % 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4 149 677,6</a:t>
                      </a:r>
                      <a:endParaRPr lang="sk-SK" sz="14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99,53%</a:t>
                      </a:r>
                      <a:endParaRPr lang="sk-SK" sz="14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20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1807</TotalTime>
  <Words>1317</Words>
  <Application>Microsoft Office PowerPoint</Application>
  <PresentationFormat>Prezentácia na obrazovke (4:3)</PresentationFormat>
  <Paragraphs>234</Paragraphs>
  <Slides>17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17</vt:i4>
      </vt:variant>
    </vt:vector>
  </HeadingPairs>
  <TitlesOfParts>
    <vt:vector size="22" baseType="lpstr">
      <vt:lpstr>Arial</vt:lpstr>
      <vt:lpstr>Calibri</vt:lpstr>
      <vt:lpstr>Tahoma</vt:lpstr>
      <vt:lpstr>Wingdings</vt:lpstr>
      <vt:lpstr>Motív Office</vt:lpstr>
      <vt:lpstr> Správy o vyhodnotení výziev na predkladanie ŽoNFP  v Rámci oP ŽP – informácia </vt:lpstr>
      <vt:lpstr>Správy o vyhodnotení výziev na predkladanie  ŽoNFP</vt:lpstr>
      <vt:lpstr>Správy o vyhodnotení výziev na predkladanie  ŽoNFP</vt:lpstr>
      <vt:lpstr> štruktúra správ O vyhodnotení výzvy na predkladanie ŽoNFP </vt:lpstr>
      <vt:lpstr>Správa o výzve s kódom č. OPŽP-PO1-14-1 </vt:lpstr>
      <vt:lpstr>Nedostatky a Sťažnosti v rámci výzvy OPŽP-PO1-14-1  </vt:lpstr>
      <vt:lpstr> Správa o výzve s kódom č. OPŽP-PO2-14-1 </vt:lpstr>
      <vt:lpstr> Nedostatky a Sťažnosti v rámci výzvy OPŽP-PO2-14-1  </vt:lpstr>
      <vt:lpstr> Správa o výzve s kódom č. OPŽP-PO3-14-1 </vt:lpstr>
      <vt:lpstr>Nedostatky a Sťažnosti v rámci výzvy OPŽP-PO3-14-1</vt:lpstr>
      <vt:lpstr>   Správa o výzve s kódom č. OPŽP-PO3-14-2  </vt:lpstr>
      <vt:lpstr>Nedostatky a Sťažnosti v rámci výzvy OPŽP-PO3-14-2</vt:lpstr>
      <vt:lpstr>   Správa o výzve s kódom č. OPŽP-PO3-14-3  </vt:lpstr>
      <vt:lpstr>Nedostatky a Sťažnosti v rámci výzvy OPŽP-PO3-14-3</vt:lpstr>
      <vt:lpstr>Poučenia a Opatrenia na predchádzanie opakovaniu identifikovaných nedostatkov</vt:lpstr>
      <vt:lpstr>Správy o vyhodnotení výziev na predkladanie  ŽoNFP - Zverejňovanie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Slováková Zdenka</dc:creator>
  <cp:lastModifiedBy>Felcan Róbert</cp:lastModifiedBy>
  <cp:revision>235</cp:revision>
  <cp:lastPrinted>2015-06-11T12:54:52Z</cp:lastPrinted>
  <dcterms:created xsi:type="dcterms:W3CDTF">2013-03-21T12:16:54Z</dcterms:created>
  <dcterms:modified xsi:type="dcterms:W3CDTF">2015-06-24T16:03:39Z</dcterms:modified>
</cp:coreProperties>
</file>