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797675" cy="9928225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83" autoAdjust="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07B7B3B-1F70-4366-9FE5-738AC75712E1}" type="datetimeFigureOut">
              <a:rPr lang="sk-SK"/>
              <a:pPr>
                <a:defRPr/>
              </a:pPr>
              <a:t>24. 6. 2015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9917FCB-018D-43CF-9A47-80BE91A0946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8286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7808A79-A9C5-4295-A0A5-F6D2BB995603}" type="datetimeFigureOut">
              <a:rPr lang="sk-SK"/>
              <a:pPr>
                <a:defRPr/>
              </a:pPr>
              <a:t>24. 6. 2015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k-SK" noProof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noProof="0" smtClean="0"/>
              <a:t>Upravte štýl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  <a:endParaRPr lang="sk-SK" noProof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DF896EA-0DFF-4E03-BCE0-DCE22B9C0CB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956034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8813"/>
            <a:ext cx="9170988" cy="365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ok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120650"/>
            <a:ext cx="71755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ĺžnik 14"/>
          <p:cNvSpPr>
            <a:spLocks noChangeArrowheads="1"/>
          </p:cNvSpPr>
          <p:nvPr userDrawn="1"/>
        </p:nvSpPr>
        <p:spPr bwMode="auto">
          <a:xfrm>
            <a:off x="1498600" y="117475"/>
            <a:ext cx="4017963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sk-SK" altLang="sk-SK" sz="1000" b="1" dirty="0" smtClean="0"/>
              <a:t>MINISTERSTVO ŽIVOTNÉHO PROSTREDIA SR</a:t>
            </a:r>
          </a:p>
          <a:p>
            <a:pPr>
              <a:defRPr/>
            </a:pPr>
            <a:r>
              <a:rPr lang="sk-SK" altLang="sk-SK" sz="1000" dirty="0" smtClean="0"/>
              <a:t>Sekcia environmentálnych programov a projektov</a:t>
            </a:r>
          </a:p>
          <a:p>
            <a:pPr>
              <a:defRPr/>
            </a:pPr>
            <a:r>
              <a:rPr lang="sk-SK" altLang="sk-SK" sz="1000" b="1" dirty="0" smtClean="0">
                <a:solidFill>
                  <a:srgbClr val="004200"/>
                </a:solidFill>
              </a:rPr>
              <a:t>Riadiaci orgán pre Operačný program Životné prostredie</a:t>
            </a:r>
          </a:p>
          <a:p>
            <a:pPr>
              <a:defRPr/>
            </a:pPr>
            <a:r>
              <a:rPr lang="sk-SK" altLang="sk-SK" sz="1000" dirty="0" smtClean="0"/>
              <a:t>Nám. Ľ. Štúra 1, 812 35  Bratislava</a:t>
            </a:r>
          </a:p>
          <a:p>
            <a:pPr>
              <a:defRPr/>
            </a:pPr>
            <a:r>
              <a:rPr lang="sk-SK" altLang="sk-SK" sz="1000" dirty="0" smtClean="0"/>
              <a:t>www.opzp.sk</a:t>
            </a:r>
          </a:p>
        </p:txBody>
      </p:sp>
      <p:pic>
        <p:nvPicPr>
          <p:cNvPr id="6" name="Obrázok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238" y="0"/>
            <a:ext cx="305435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1470025"/>
          </a:xfrm>
        </p:spPr>
        <p:txBody>
          <a:bodyPr/>
          <a:lstStyle>
            <a:lvl1pPr>
              <a:defRPr sz="3600" b="1" cap="all" spc="100" baseline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07389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1902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7869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588" y="188913"/>
            <a:ext cx="317658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1143000"/>
          </a:xfrm>
        </p:spPr>
        <p:txBody>
          <a:bodyPr/>
          <a:lstStyle>
            <a:lvl1pPr>
              <a:defRPr sz="4000" cap="small" baseline="0"/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2060848"/>
            <a:ext cx="8229600" cy="432048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089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428343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5748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7002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12467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9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177362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2558572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41000">
              <a:srgbClr val="EEF3E2"/>
            </a:gs>
            <a:gs pos="41000">
              <a:srgbClr val="EBF1DE"/>
            </a:gs>
            <a:gs pos="100000">
              <a:srgbClr val="C3D69B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530225" y="2603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530225" y="1628775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Upravte štýl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7667625" y="6453188"/>
            <a:ext cx="1019175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9470C1-FE0B-45DB-AC68-0EB3D29A458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pic>
        <p:nvPicPr>
          <p:cNvPr id="1029" name="Obrázok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02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4F6228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4F6228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4F6228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4F6228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4F6228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4F6228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4F6228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4F6228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4F6228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088" y="1454150"/>
            <a:ext cx="7772400" cy="18303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sz="2800" spc="300" dirty="0"/>
              <a:t>Návrh výročnej správy o vykonávaní Operačného </a:t>
            </a:r>
            <a:r>
              <a:rPr lang="sk-SK" sz="2800" spc="300" dirty="0" smtClean="0"/>
              <a:t>programu</a:t>
            </a:r>
            <a:br>
              <a:rPr lang="sk-SK" sz="2800" spc="300" dirty="0" smtClean="0"/>
            </a:br>
            <a:r>
              <a:rPr lang="sk-SK" sz="2800" spc="300" dirty="0" smtClean="0"/>
              <a:t>Životné </a:t>
            </a:r>
            <a:r>
              <a:rPr lang="sk-SK" sz="2800" spc="300" dirty="0"/>
              <a:t>prostredie za </a:t>
            </a:r>
            <a:r>
              <a:rPr lang="sk-SK" sz="2800" spc="300" dirty="0" smtClean="0"/>
              <a:t>rok 2014</a:t>
            </a:r>
            <a:r>
              <a:rPr lang="sk-SK" spc="300" dirty="0"/>
              <a:t/>
            </a:r>
            <a:br>
              <a:rPr lang="sk-SK" spc="300" dirty="0"/>
            </a:br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4824413" y="4652963"/>
            <a:ext cx="4360862" cy="1754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   </a:t>
            </a:r>
            <a:r>
              <a:rPr lang="sk-SK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14. zasadnutie </a:t>
            </a:r>
          </a:p>
          <a:p>
            <a:pPr algn="ctr">
              <a:defRPr/>
            </a:pPr>
            <a:r>
              <a:rPr lang="sk-SK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Monitorovacieho výboru </a:t>
            </a:r>
          </a:p>
          <a:p>
            <a:pPr algn="ctr">
              <a:defRPr/>
            </a:pPr>
            <a:r>
              <a:rPr lang="sk-SK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 Operačný program Životné prostredie </a:t>
            </a:r>
          </a:p>
          <a:p>
            <a:pPr algn="ctr">
              <a:defRPr/>
            </a:pPr>
            <a:r>
              <a:rPr lang="sk-SK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25. júna 2015</a:t>
            </a:r>
          </a:p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875" y="836613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sz="3200" cap="all" dirty="0">
                <a:solidFill>
                  <a:schemeClr val="accent3">
                    <a:lumMod val="50000"/>
                  </a:schemeClr>
                </a:solidFill>
              </a:rPr>
              <a:t>Návrh Výročnej správy o vykonávaní OP ŽP </a:t>
            </a:r>
            <a:br>
              <a:rPr lang="sk-SK" sz="3200" cap="all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sk-SK" sz="3200" cap="all" dirty="0">
                <a:solidFill>
                  <a:schemeClr val="accent3">
                    <a:lumMod val="50000"/>
                  </a:schemeClr>
                </a:solidFill>
              </a:rPr>
              <a:t>za rok </a:t>
            </a:r>
            <a:r>
              <a:rPr lang="sk-SK" sz="3200" cap="all" dirty="0" smtClean="0">
                <a:solidFill>
                  <a:schemeClr val="accent3">
                    <a:lumMod val="50000"/>
                  </a:schemeClr>
                </a:solidFill>
              </a:rPr>
              <a:t>2014</a:t>
            </a:r>
            <a:endParaRPr lang="sk-SK" sz="29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9750" y="2349500"/>
            <a:ext cx="8229600" cy="3238500"/>
          </a:xfrm>
        </p:spPr>
        <p:txBody>
          <a:bodyPr rtlCol="0">
            <a:normAutofit fontScale="92500" lnSpcReduction="10000"/>
          </a:bodyPr>
          <a:lstStyle/>
          <a:p>
            <a:pPr marL="457200" lvl="1" indent="0" algn="just" eaLnBrk="1" fontAlgn="auto" hangingPunct="1"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sk-SK" sz="2000" b="1" dirty="0" smtClean="0">
                <a:cs typeface="Tahoma" pitchFamily="34" charset="0"/>
              </a:rPr>
              <a:t>Základné legislatívne a metodické východiská pre vypracovanie výročnej správy:</a:t>
            </a:r>
          </a:p>
          <a:p>
            <a:pPr lvl="1" algn="just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sk-SK" sz="2000" dirty="0" smtClean="0">
                <a:cs typeface="Tahoma" pitchFamily="34" charset="0"/>
              </a:rPr>
              <a:t>čl</a:t>
            </a:r>
            <a:r>
              <a:rPr lang="sk-SK" sz="2000" dirty="0">
                <a:cs typeface="Tahoma" pitchFamily="34" charset="0"/>
              </a:rPr>
              <a:t>. 67 Nariadenia Rady (ES) č. 1083/2006 v znení neskorších zmien </a:t>
            </a:r>
            <a:r>
              <a:rPr lang="sk-SK" sz="2000" dirty="0" smtClean="0">
                <a:cs typeface="Tahoma" pitchFamily="34" charset="0"/>
              </a:rPr>
              <a:t/>
            </a:r>
            <a:br>
              <a:rPr lang="sk-SK" sz="2000" dirty="0" smtClean="0">
                <a:cs typeface="Tahoma" pitchFamily="34" charset="0"/>
              </a:rPr>
            </a:br>
            <a:r>
              <a:rPr lang="sk-SK" sz="2000" dirty="0" smtClean="0">
                <a:cs typeface="Tahoma" pitchFamily="34" charset="0"/>
              </a:rPr>
              <a:t>a doplnení,</a:t>
            </a:r>
          </a:p>
          <a:p>
            <a:pPr lvl="1" algn="just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sk-SK" sz="2000" dirty="0" smtClean="0">
                <a:cs typeface="Tahoma" pitchFamily="34" charset="0"/>
              </a:rPr>
              <a:t>čl</a:t>
            </a:r>
            <a:r>
              <a:rPr lang="sk-SK" sz="2000" dirty="0">
                <a:cs typeface="Tahoma" pitchFamily="34" charset="0"/>
              </a:rPr>
              <a:t>. 11 Nariadenia Komisie (ES) č. 1828/2006 v znení neskorších zmien </a:t>
            </a:r>
            <a:r>
              <a:rPr lang="sk-SK" sz="2000" dirty="0" smtClean="0">
                <a:cs typeface="Tahoma" pitchFamily="34" charset="0"/>
              </a:rPr>
              <a:t/>
            </a:r>
            <a:br>
              <a:rPr lang="sk-SK" sz="2000" dirty="0" smtClean="0">
                <a:cs typeface="Tahoma" pitchFamily="34" charset="0"/>
              </a:rPr>
            </a:br>
            <a:r>
              <a:rPr lang="sk-SK" sz="2000" dirty="0" smtClean="0">
                <a:cs typeface="Tahoma" pitchFamily="34" charset="0"/>
              </a:rPr>
              <a:t>a doplnení,</a:t>
            </a:r>
          </a:p>
          <a:p>
            <a:pPr lvl="1" algn="just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sk-SK" sz="2000" dirty="0" smtClean="0">
                <a:cs typeface="Tahoma" pitchFamily="34" charset="0"/>
              </a:rPr>
              <a:t>Systém </a:t>
            </a:r>
            <a:r>
              <a:rPr lang="sk-SK" sz="2000" dirty="0">
                <a:cs typeface="Tahoma" pitchFamily="34" charset="0"/>
              </a:rPr>
              <a:t>riadenia ŠF a KF pre programové obdobie 2007 – </a:t>
            </a:r>
            <a:r>
              <a:rPr lang="sk-SK" sz="2000" dirty="0" smtClean="0">
                <a:cs typeface="Tahoma" pitchFamily="34" charset="0"/>
              </a:rPr>
              <a:t>2013,</a:t>
            </a:r>
          </a:p>
          <a:p>
            <a:pPr lvl="1" algn="just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sk-SK" sz="2000" dirty="0" smtClean="0">
                <a:cs typeface="Tahoma" pitchFamily="34" charset="0"/>
              </a:rPr>
              <a:t>platný Metodický pokyn CKO </a:t>
            </a:r>
            <a:r>
              <a:rPr lang="sk-SK" sz="2000" dirty="0">
                <a:cs typeface="Tahoma" pitchFamily="34" charset="0"/>
              </a:rPr>
              <a:t>č. 9 k obsahu výročnej a záverečnej správy </a:t>
            </a:r>
            <a:br>
              <a:rPr lang="sk-SK" sz="2000" dirty="0">
                <a:cs typeface="Tahoma" pitchFamily="34" charset="0"/>
              </a:rPr>
            </a:br>
            <a:r>
              <a:rPr lang="sk-SK" sz="2000" dirty="0" smtClean="0">
                <a:cs typeface="Tahoma" pitchFamily="34" charset="0"/>
              </a:rPr>
              <a:t>o vykonávaní </a:t>
            </a:r>
            <a:r>
              <a:rPr lang="sk-SK" sz="2000" dirty="0">
                <a:cs typeface="Tahoma" pitchFamily="34" charset="0"/>
              </a:rPr>
              <a:t>operačného </a:t>
            </a:r>
            <a:r>
              <a:rPr lang="sk-SK" sz="2000" dirty="0" smtClean="0">
                <a:cs typeface="Tahoma" pitchFamily="34" charset="0"/>
              </a:rPr>
              <a:t>programu.</a:t>
            </a:r>
          </a:p>
          <a:p>
            <a:pPr marL="457200" lvl="1" indent="0" algn="just" eaLnBrk="1" fontAlgn="auto" hangingPunct="1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/>
            </a:pPr>
            <a:endParaRPr lang="sk-SK" sz="1800" dirty="0"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875" y="8366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sz="2900" cap="all" dirty="0">
                <a:solidFill>
                  <a:schemeClr val="accent3">
                    <a:lumMod val="50000"/>
                  </a:schemeClr>
                </a:solidFill>
              </a:rPr>
              <a:t>Návrh Výročnej správy o vykonávaní OP ŽP </a:t>
            </a:r>
            <a:br>
              <a:rPr lang="sk-SK" sz="2900" cap="all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sk-SK" sz="2900" cap="all" dirty="0">
                <a:solidFill>
                  <a:schemeClr val="accent3">
                    <a:lumMod val="50000"/>
                  </a:schemeClr>
                </a:solidFill>
              </a:rPr>
              <a:t>za rok </a:t>
            </a:r>
            <a:r>
              <a:rPr lang="sk-SK" sz="2900" cap="all" dirty="0" smtClean="0">
                <a:solidFill>
                  <a:schemeClr val="accent3">
                    <a:lumMod val="50000"/>
                  </a:schemeClr>
                </a:solidFill>
              </a:rPr>
              <a:t>2013</a:t>
            </a:r>
            <a:endParaRPr lang="sk-SK" sz="29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Zástupný symbol obsahu 2"/>
          <p:cNvSpPr>
            <a:spLocks noGrp="1"/>
          </p:cNvSpPr>
          <p:nvPr>
            <p:ph idx="1"/>
          </p:nvPr>
        </p:nvSpPr>
        <p:spPr>
          <a:xfrm>
            <a:off x="539750" y="2781300"/>
            <a:ext cx="8229600" cy="2806700"/>
          </a:xfrm>
        </p:spPr>
        <p:txBody>
          <a:bodyPr rtlCol="0">
            <a:normAutofit/>
          </a:bodyPr>
          <a:lstStyle/>
          <a:p>
            <a:pPr marL="457200" lvl="1" indent="0" algn="just" eaLnBrk="1" fontAlgn="auto" hangingPunct="1"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sk-SK" sz="2000" b="1" dirty="0" smtClean="0">
                <a:cs typeface="Tahoma" pitchFamily="34" charset="0"/>
              </a:rPr>
              <a:t>Návrh výročnej správy o vykonávaní OP ŽP za rok 2014:</a:t>
            </a:r>
          </a:p>
          <a:p>
            <a:pPr lvl="1" algn="just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sk-SK" sz="2000" dirty="0" smtClean="0">
                <a:cs typeface="Tahoma" pitchFamily="34" charset="0"/>
              </a:rPr>
              <a:t>sumarizuje pokrok vo vykonávaní OP ŽP k 31.12.2014,</a:t>
            </a:r>
          </a:p>
          <a:p>
            <a:pPr lvl="1" algn="just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sk-SK" sz="2000" dirty="0" smtClean="0">
                <a:cs typeface="Tahoma" pitchFamily="34" charset="0"/>
              </a:rPr>
              <a:t>podáva prehľad o príspevku OP ŽP k jednotlivých horizontálnym prioritám,</a:t>
            </a:r>
          </a:p>
          <a:p>
            <a:pPr lvl="1" algn="just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sk-SK" sz="2000" dirty="0" smtClean="0">
                <a:cs typeface="Tahoma" pitchFamily="34" charset="0"/>
              </a:rPr>
              <a:t>popisuje problémy vo vykonávaní OP ŽP, opatrenia prijaté na ich odstránenie a stav ich riešenia.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523875" y="8366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sz="2900" cap="all" dirty="0">
                <a:solidFill>
                  <a:schemeClr val="accent3">
                    <a:lumMod val="50000"/>
                  </a:schemeClr>
                </a:solidFill>
              </a:rPr>
              <a:t>Návrh Výročnej správy o vykonávaní OP ŽP </a:t>
            </a:r>
            <a:br>
              <a:rPr lang="sk-SK" sz="2900" cap="all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sk-SK" sz="2900" cap="all" dirty="0">
                <a:solidFill>
                  <a:schemeClr val="accent3">
                    <a:lumMod val="50000"/>
                  </a:schemeClr>
                </a:solidFill>
              </a:rPr>
              <a:t>za rok </a:t>
            </a:r>
            <a:r>
              <a:rPr lang="sk-SK" sz="2900" cap="all" dirty="0" smtClean="0">
                <a:solidFill>
                  <a:schemeClr val="accent3">
                    <a:lumMod val="50000"/>
                  </a:schemeClr>
                </a:solidFill>
              </a:rPr>
              <a:t>2013</a:t>
            </a:r>
            <a:endParaRPr lang="sk-SK" sz="29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387" name="Zástupný symbol obsahu 2"/>
          <p:cNvSpPr>
            <a:spLocks noGrp="1"/>
          </p:cNvSpPr>
          <p:nvPr>
            <p:ph idx="1"/>
          </p:nvPr>
        </p:nvSpPr>
        <p:spPr>
          <a:xfrm>
            <a:off x="539750" y="2349500"/>
            <a:ext cx="8208963" cy="4319588"/>
          </a:xfrm>
        </p:spPr>
        <p:txBody>
          <a:bodyPr/>
          <a:lstStyle/>
          <a:p>
            <a:pPr marL="457200" lvl="1" indent="0" algn="just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sk-SK" altLang="sk-SK" sz="2000" b="1" dirty="0" smtClean="0">
                <a:cs typeface="Tahoma" pitchFamily="34" charset="0"/>
              </a:rPr>
              <a:t>Návrh Výročnej správy o vykonávaní OP ŽP za rok 2014 bol zaslaný členom MV na pripomienkovanie od 22.05.2015 do 05.06.2015.</a:t>
            </a:r>
          </a:p>
          <a:p>
            <a:pPr marL="457200" lvl="1" indent="0" algn="just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sk-SK" altLang="sk-SK" sz="2000" dirty="0" smtClean="0">
                <a:cs typeface="Tahoma" pitchFamily="34" charset="0"/>
              </a:rPr>
              <a:t>Z celkového počtu 30 vznesených pripomienok neboli akceptované </a:t>
            </a:r>
            <a:br>
              <a:rPr lang="sk-SK" altLang="sk-SK" sz="2000" dirty="0" smtClean="0">
                <a:cs typeface="Tahoma" pitchFamily="34" charset="0"/>
              </a:rPr>
            </a:br>
            <a:r>
              <a:rPr lang="sk-SK" altLang="sk-SK" sz="2000" dirty="0" smtClean="0">
                <a:cs typeface="Tahoma" pitchFamily="34" charset="0"/>
              </a:rPr>
              <a:t>2 pripomienky, jedna pripomienka bola čiastočne akceptovaná.</a:t>
            </a:r>
          </a:p>
          <a:p>
            <a:pPr marL="457200" lvl="1" indent="0" algn="just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sk-SK" altLang="sk-SK" sz="2000" dirty="0" smtClean="0">
                <a:cs typeface="Tahoma" pitchFamily="34" charset="0"/>
              </a:rPr>
              <a:t>Zdôvodnenie je uvedené vo vyhodnotení pripomienok k VS o vykonávaní OP ŽP za rok 2014.</a:t>
            </a:r>
          </a:p>
          <a:p>
            <a:pPr marL="457200" lvl="1" indent="0" algn="just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sk-SK" altLang="sk-SK" sz="2000" dirty="0" smtClean="0">
                <a:cs typeface="Tahoma" pitchFamily="34" charset="0"/>
              </a:rPr>
              <a:t>Ostatné pripomienky boli do VS zapracované.</a:t>
            </a:r>
          </a:p>
          <a:p>
            <a:pPr marL="457200" lvl="1" indent="0" algn="just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sk-SK" altLang="sk-SK" sz="2000" dirty="0" smtClean="0">
                <a:cs typeface="Tahoma" pitchFamily="34" charset="0"/>
              </a:rPr>
              <a:t>Dňa 19.06.2015 boli doručené na RO pripomienky EK, ktoré boli zapracované do VS a následne bola VS zaslaná členom MV dňa </a:t>
            </a:r>
            <a:r>
              <a:rPr lang="sk-SK" altLang="sk-SK" sz="2000" dirty="0" smtClean="0">
                <a:cs typeface="Tahoma" pitchFamily="34" charset="0"/>
              </a:rPr>
              <a:t>23.06.2015 spolu s Vyhodnotením </a:t>
            </a:r>
            <a:r>
              <a:rPr lang="sk-SK" altLang="sk-SK" sz="2000" dirty="0" smtClean="0">
                <a:cs typeface="Tahoma" pitchFamily="34" charset="0"/>
              </a:rPr>
              <a:t>pripomienkového konania k VS OP ŽP </a:t>
            </a:r>
            <a:r>
              <a:rPr lang="sk-SK" altLang="sk-SK" sz="2000" dirty="0" smtClean="0">
                <a:cs typeface="Tahoma" pitchFamily="34" charset="0"/>
              </a:rPr>
              <a:t>2014 vrátane pripomienok EK.</a:t>
            </a:r>
            <a:endParaRPr lang="sk-SK" altLang="sk-SK" sz="2000" dirty="0" smtClean="0"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225" y="1196975"/>
            <a:ext cx="8229600" cy="518477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k-SK" sz="36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k-SK" sz="36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k-SK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ĎAKUJEM </a:t>
            </a:r>
            <a:r>
              <a:rPr lang="sk-SK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POZORNOSŤ !</a:t>
            </a:r>
            <a:br>
              <a:rPr lang="sk-SK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k-SK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150</Words>
  <Application>Microsoft Office PowerPoint</Application>
  <PresentationFormat>Prezentácia na obrazovke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10" baseType="lpstr">
      <vt:lpstr>Arial</vt:lpstr>
      <vt:lpstr>Calibri</vt:lpstr>
      <vt:lpstr>Tahoma</vt:lpstr>
      <vt:lpstr>Wingdings</vt:lpstr>
      <vt:lpstr>Motív Office</vt:lpstr>
      <vt:lpstr>Návrh výročnej správy o vykonávaní Operačného programu Životné prostredie za rok 2014 </vt:lpstr>
      <vt:lpstr>Návrh Výročnej správy o vykonávaní OP ŽP  za rok 2014</vt:lpstr>
      <vt:lpstr>Návrh Výročnej správy o vykonávaní OP ŽP  za rok 2013</vt:lpstr>
      <vt:lpstr>Návrh Výročnej správy o vykonávaní OP ŽP  za rok 2013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Slováková Zdenka</dc:creator>
  <cp:lastModifiedBy>Felcan Róbert</cp:lastModifiedBy>
  <cp:revision>59</cp:revision>
  <cp:lastPrinted>2015-06-24T15:31:47Z</cp:lastPrinted>
  <dcterms:created xsi:type="dcterms:W3CDTF">2013-03-21T12:16:54Z</dcterms:created>
  <dcterms:modified xsi:type="dcterms:W3CDTF">2015-06-24T15:31:50Z</dcterms:modified>
</cp:coreProperties>
</file>