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277" r:id="rId3"/>
    <p:sldId id="257" r:id="rId4"/>
    <p:sldId id="258" r:id="rId5"/>
    <p:sldId id="264" r:id="rId6"/>
    <p:sldId id="265" r:id="rId7"/>
    <p:sldId id="285" r:id="rId8"/>
    <p:sldId id="286" r:id="rId9"/>
    <p:sldId id="287" r:id="rId10"/>
    <p:sldId id="262" r:id="rId11"/>
    <p:sldId id="267" r:id="rId12"/>
    <p:sldId id="269" r:id="rId13"/>
    <p:sldId id="271" r:id="rId14"/>
    <p:sldId id="273" r:id="rId15"/>
    <p:sldId id="276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59" r:id="rId24"/>
  </p:sldIdLst>
  <p:sldSz cx="9144000" cy="6858000" type="screen4x3"/>
  <p:notesSz cx="6858000" cy="9144000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00CC00"/>
    <a:srgbClr val="080808"/>
    <a:srgbClr val="53682A"/>
    <a:srgbClr val="FF3300"/>
    <a:srgbClr val="FFCC66"/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192" y="49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822BB7F-572A-4C7F-966B-3C6744B1BAA4}" type="datetimeFigureOut">
              <a:rPr lang="sk-SK"/>
              <a:pPr>
                <a:defRPr/>
              </a:pPr>
              <a:t>8. 12. 2011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k-SK" noProof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 smtClean="0"/>
              <a:t>Upravte štýl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F25C224-D85F-4FD9-B4DC-10B23B0675F4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86478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117475"/>
            <a:ext cx="10731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ok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17475"/>
            <a:ext cx="11080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ok 8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117475"/>
            <a:ext cx="13065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ok 9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50825" y="123825"/>
            <a:ext cx="7175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1520" y="1988840"/>
            <a:ext cx="8632960" cy="1470025"/>
          </a:xfrm>
        </p:spPr>
        <p:txBody>
          <a:bodyPr/>
          <a:lstStyle>
            <a:lvl1pPr>
              <a:defRPr cap="all" spc="150" baseline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dirty="0" smtClean="0"/>
              <a:t>Upravte štýl predlohy podnadpisov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CC2DD-A140-4F12-BEA8-AB35005E59DB}" type="datetime1">
              <a:rPr lang="sk-SK"/>
              <a:pPr>
                <a:defRPr/>
              </a:pPr>
              <a:t>8. 12. 2011</a:t>
            </a:fld>
            <a:endParaRPr lang="sk-SK"/>
          </a:p>
        </p:txBody>
      </p:sp>
      <p:sp>
        <p:nvSpPr>
          <p:cNvPr id="9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2CB77-B22F-4E4F-B9EA-442C6E6E02D0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6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117475"/>
            <a:ext cx="10731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Obrázok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117475"/>
            <a:ext cx="11080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ok 8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156325" y="117475"/>
            <a:ext cx="1306513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ok 9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50825" y="123825"/>
            <a:ext cx="71755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017952"/>
            <a:ext cx="8632960" cy="754864"/>
          </a:xfrm>
        </p:spPr>
        <p:txBody>
          <a:bodyPr/>
          <a:lstStyle>
            <a:lvl1pPr>
              <a:defRPr sz="3900" b="1" cap="small" baseline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sk-SK" dirty="0" smtClean="0"/>
              <a:t>Upravte štýly predlohy textu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844824"/>
            <a:ext cx="8632960" cy="4464496"/>
          </a:xfrm>
        </p:spPr>
        <p:txBody>
          <a:bodyPr/>
          <a:lstStyle>
            <a:lvl1pPr>
              <a:defRPr>
                <a:solidFill>
                  <a:schemeClr val="accent3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50000"/>
                  </a:schemeClr>
                </a:solidFill>
              </a:defRPr>
            </a:lvl5pPr>
          </a:lstStyle>
          <a:p>
            <a:pPr lvl="0"/>
            <a:r>
              <a:rPr lang="sk-SK" dirty="0" smtClean="0"/>
              <a:t>Upravte štýl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  <a:endParaRPr lang="sk-SK" dirty="0"/>
          </a:p>
        </p:txBody>
      </p:sp>
      <p:sp>
        <p:nvSpPr>
          <p:cNvPr id="8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0B560-5068-4DA4-B2BA-13B7AE8E2038}" type="datetime1">
              <a:rPr lang="sk-SK"/>
              <a:pPr>
                <a:defRPr/>
              </a:pPr>
              <a:t>8. 12. 2011</a:t>
            </a:fld>
            <a:endParaRPr lang="sk-SK"/>
          </a:p>
        </p:txBody>
      </p:sp>
      <p:sp>
        <p:nvSpPr>
          <p:cNvPr id="9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53FD-6E47-4960-826E-32F81C5A39A8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  <a:alpha val="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229BEB-5591-49B6-8BC1-11EDFA07C083}" type="datetime1">
              <a:rPr lang="sk-SK"/>
              <a:pPr>
                <a:defRPr/>
              </a:pPr>
              <a:t>8. 12. 2011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02A2803-D39F-4917-8259-7E2D26407432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vladimir.bulik@enviro.gov.s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650" y="1773238"/>
            <a:ext cx="7772400" cy="147002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k-SK" sz="4800" b="1" cap="none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Administrácia</a:t>
            </a:r>
            <a:r>
              <a:rPr lang="sk-SK" sz="4800" b="1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sk-SK" sz="4800" b="1" cap="none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žiadostí o nenávratný finančný príspevok </a:t>
            </a:r>
            <a:endParaRPr lang="sk-SK" sz="3500" b="1" cap="none" smtClean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350" y="4149725"/>
            <a:ext cx="6400800" cy="17526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k-SK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Mgr. Vladimír Bulík</a:t>
            </a:r>
            <a:r>
              <a:rPr lang="sk-SK" sz="240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  <a:t> </a:t>
            </a:r>
            <a:br>
              <a:rPr lang="sk-SK" sz="2400" smtClean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rPr>
            </a:br>
            <a:endParaRPr lang="sk-SK" sz="1500" smtClean="0">
              <a:solidFill>
                <a:srgbClr val="00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charset="0"/>
            </a:endParaRPr>
          </a:p>
          <a:p>
            <a:pPr eaLnBrk="1" hangingPunct="1">
              <a:defRPr/>
            </a:pPr>
            <a:r>
              <a:rPr lang="sk-SK" sz="20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riaditeľ odboru riadenia administrácie projektov</a:t>
            </a:r>
            <a:r>
              <a:rPr lang="sk-SK" sz="20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82" name="Object 766"/>
          <p:cNvGraphicFramePr>
            <a:graphicFrameLocks noChangeAspect="1"/>
          </p:cNvGraphicFramePr>
          <p:nvPr/>
        </p:nvGraphicFramePr>
        <p:xfrm>
          <a:off x="323850" y="1196975"/>
          <a:ext cx="8281988" cy="545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83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7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196975"/>
                        <a:ext cx="8281988" cy="545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250825" y="1268413"/>
          <a:ext cx="8569325" cy="528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9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268413"/>
                        <a:ext cx="8569325" cy="528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323850" y="1412875"/>
          <a:ext cx="8424863" cy="519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9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412875"/>
                        <a:ext cx="8424863" cy="519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6" name="Object 6"/>
          <p:cNvGraphicFramePr>
            <a:graphicFrameLocks noChangeAspect="1"/>
          </p:cNvGraphicFramePr>
          <p:nvPr/>
        </p:nvGraphicFramePr>
        <p:xfrm>
          <a:off x="323850" y="1409700"/>
          <a:ext cx="8591550" cy="529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7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409700"/>
                        <a:ext cx="8591550" cy="529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5" name="Object 7"/>
          <p:cNvGraphicFramePr>
            <a:graphicFrameLocks noChangeAspect="1"/>
          </p:cNvGraphicFramePr>
          <p:nvPr/>
        </p:nvGraphicFramePr>
        <p:xfrm>
          <a:off x="323850" y="1268413"/>
          <a:ext cx="8569325" cy="528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6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268413"/>
                        <a:ext cx="8569325" cy="528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/>
          </p:cNvSpPr>
          <p:nvPr/>
        </p:nvSpPr>
        <p:spPr bwMode="auto">
          <a:xfrm>
            <a:off x="323850" y="15573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120000"/>
              </a:lnSpc>
              <a:spcBef>
                <a:spcPct val="25000"/>
              </a:spcBef>
              <a:spcAft>
                <a:spcPct val="25000"/>
              </a:spcAft>
              <a:buFont typeface="Arial" charset="0"/>
              <a:buNone/>
              <a:defRPr/>
            </a:pPr>
            <a:r>
              <a:rPr lang="sk-SK" sz="4500" b="1" i="1" u="sng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Aktuálny stav v procese prípravy a schvaľovania veľkých projektov (nad 50 mil. EUR)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990600" lvl="1" indent="-533400">
              <a:lnSpc>
                <a:spcPct val="140000"/>
              </a:lnSpc>
              <a:buFont typeface="Wingdings" pitchFamily="2" charset="2"/>
              <a:buAutoNum type="arabicPeriod"/>
              <a:defRPr/>
            </a:pPr>
            <a:r>
              <a:rPr lang="sk-SK" sz="30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Zmeny v indikatívnom zozname veľkých projektov</a:t>
            </a:r>
          </a:p>
          <a:p>
            <a:pPr marL="990600" lvl="1" indent="-533400">
              <a:lnSpc>
                <a:spcPct val="140000"/>
              </a:lnSpc>
              <a:buFont typeface="Wingdings" pitchFamily="2" charset="2"/>
              <a:buAutoNum type="arabicPeriod"/>
              <a:defRPr/>
            </a:pPr>
            <a:r>
              <a:rPr lang="sk-SK" sz="30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Skúsenosti z doterajšieho procesu schvaľovania</a:t>
            </a:r>
          </a:p>
          <a:p>
            <a:pPr marL="990600" lvl="1" indent="-533400">
              <a:lnSpc>
                <a:spcPct val="140000"/>
              </a:lnSpc>
              <a:buFont typeface="Wingdings" pitchFamily="2" charset="2"/>
              <a:buAutoNum type="arabicPeriod"/>
              <a:defRPr/>
            </a:pPr>
            <a:r>
              <a:rPr lang="sk-SK" sz="30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Spolupráca s JASPERS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9810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k-SK" sz="34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Zmeny v indikatívnom zozname veľkých projektov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2320925"/>
            <a:ext cx="8229600" cy="4537075"/>
          </a:xfrm>
        </p:spPr>
        <p:txBody>
          <a:bodyPr/>
          <a:lstStyle/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Oznamy pre prioritné osi č. 1 a č. 2: </a:t>
            </a: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14. 7. 2008 – 31. 12. 2008</a:t>
            </a: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prijatých 22 projektových zámerov veľkých projektov </a:t>
            </a:r>
          </a:p>
          <a:p>
            <a:pPr lvl="1">
              <a:buFont typeface="Arial" charset="0"/>
              <a:buNone/>
              <a:defRPr/>
            </a:pPr>
            <a:r>
              <a:rPr lang="sk-SK" sz="2400" smtClean="0">
                <a:solidFill>
                  <a:srgbClr val="53682A"/>
                </a:solidFill>
              </a:rPr>
              <a:t>	(3 742 438 494 EUR) </a:t>
            </a:r>
          </a:p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 Monitorovací výbor - </a:t>
            </a:r>
            <a:r>
              <a:rPr lang="sk-SK" sz="2800" smtClean="0">
                <a:solidFill>
                  <a:srgbClr val="53682A"/>
                </a:solidFill>
              </a:rPr>
              <a:t> </a:t>
            </a: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29.4.2009</a:t>
            </a:r>
            <a:r>
              <a:rPr lang="sk-SK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schválenie aktualizovaného zoznamu 19 veľkých projektov </a:t>
            </a:r>
          </a:p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5. Monitorovací výbor - 10.12.2009</a:t>
            </a: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schválenie aktualizovaného zoznamu 16 veľkých projektov </a:t>
            </a:r>
            <a:endParaRPr lang="en-GB" sz="2400" smtClean="0">
              <a:solidFill>
                <a:srgbClr val="536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>
          <a:xfrm>
            <a:off x="395288" y="10525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k-SK" sz="34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Zmeny v indikatívnom zozname veľkých projektov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2133600"/>
            <a:ext cx="8229600" cy="3889375"/>
          </a:xfrm>
        </p:spPr>
        <p:txBody>
          <a:bodyPr/>
          <a:lstStyle/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6. Monitorovací výbor – 26. 5. 2010</a:t>
            </a:r>
            <a:r>
              <a:rPr lang="sk-SK" smtClean="0">
                <a:solidFill>
                  <a:schemeClr val="bg1"/>
                </a:solidFill>
              </a:rPr>
              <a:t> </a:t>
            </a: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schválenie aktualizovaného zoznamu 14 veľkých projektov</a:t>
            </a:r>
          </a:p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7. Monitorovací výbor – 28. 10. 2010</a:t>
            </a:r>
            <a:endParaRPr lang="sk-SK" smtClean="0">
              <a:solidFill>
                <a:schemeClr val="bg1"/>
              </a:solidFill>
            </a:endParaRP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schválenie aktualizovaného zoznamu 10 veľkých projektov</a:t>
            </a:r>
          </a:p>
          <a:p>
            <a:pPr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8. Monitorovací výbor – 28. 6. 2011</a:t>
            </a:r>
            <a:endParaRPr lang="sk-SK" smtClean="0">
              <a:solidFill>
                <a:schemeClr val="bg1"/>
              </a:solidFill>
            </a:endParaRPr>
          </a:p>
          <a:p>
            <a:pPr lvl="1">
              <a:defRPr/>
            </a:pPr>
            <a:r>
              <a:rPr lang="sk-SK" sz="2400" smtClean="0">
                <a:solidFill>
                  <a:srgbClr val="53682A"/>
                </a:solidFill>
              </a:rPr>
              <a:t>schválenie aktualizovaného zoznamu 9 veľkých projektov</a:t>
            </a:r>
            <a:endParaRPr lang="en-GB" sz="2400" smtClean="0">
              <a:solidFill>
                <a:srgbClr val="536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12" name="Group 52"/>
          <p:cNvGraphicFramePr>
            <a:graphicFrameLocks noGrp="1"/>
          </p:cNvGraphicFramePr>
          <p:nvPr>
            <p:ph idx="4294967295"/>
          </p:nvPr>
        </p:nvGraphicFramePr>
        <p:xfrm>
          <a:off x="457200" y="1600200"/>
          <a:ext cx="8229600" cy="4685984"/>
        </p:xfrm>
        <a:graphic>
          <a:graphicData uri="http://schemas.openxmlformats.org/drawingml/2006/table">
            <a:tbl>
              <a:tblPr/>
              <a:tblGrid>
                <a:gridCol w="1878013"/>
                <a:gridCol w="1741487"/>
                <a:gridCol w="2552700"/>
                <a:gridCol w="20574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Projekt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Odhad. celkové 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Aktuálny stav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Predloženie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Ružomberok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22 488 597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3 x posudzované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4.5.2010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Ilava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55 462 035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 x vrátené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3.9.2010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Trenčín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70 360 980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 x vrátené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21.9.2010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Orava II.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73 902 511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Vrátené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20.4.2011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Prievidza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80 049 209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Posudzované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29.4.2011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ČOV sever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86 146 770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vrátené EK</a:t>
                      </a:r>
                      <a:endParaRPr kumimoji="0" lang="sk-SK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53682A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10.5.2011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>
          <a:xfrm>
            <a:off x="323850" y="1412875"/>
            <a:ext cx="8229600" cy="4525963"/>
          </a:xfrm>
        </p:spPr>
        <p:txBody>
          <a:bodyPr/>
          <a:lstStyle/>
          <a:p>
            <a:pPr algn="ctr">
              <a:lnSpc>
                <a:spcPct val="120000"/>
              </a:lnSpc>
              <a:buFont typeface="Arial" charset="0"/>
              <a:buNone/>
              <a:defRPr/>
            </a:pPr>
            <a:r>
              <a:rPr lang="sk-SK" sz="4500" b="1" i="1" u="sng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Aktuálny stav v procese schvaľovania žiadostí o NFP, ktorých celkové náklady nepresahujú 50 mil. EUR (malé projekty)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892" name="Group 4"/>
          <p:cNvGraphicFramePr>
            <a:graphicFrameLocks noGrp="1"/>
          </p:cNvGraphicFramePr>
          <p:nvPr>
            <p:ph idx="4294967295"/>
          </p:nvPr>
        </p:nvGraphicFramePr>
        <p:xfrm>
          <a:off x="457200" y="1773238"/>
          <a:ext cx="8229600" cy="4352925"/>
        </p:xfrm>
        <a:graphic>
          <a:graphicData uri="http://schemas.openxmlformats.org/drawingml/2006/table">
            <a:tbl>
              <a:tblPr/>
              <a:tblGrid>
                <a:gridCol w="1847850"/>
                <a:gridCol w="1925638"/>
                <a:gridCol w="2697162"/>
                <a:gridCol w="1758950"/>
              </a:tblGrid>
              <a:tr h="1473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Projekt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Odhad. celkové náklady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Aktuálny stav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CC00"/>
                          </a:solidFill>
                          <a:effectLst/>
                          <a:latin typeface="Calibri" pitchFamily="34" charset="0"/>
                        </a:rPr>
                        <a:t>Predloženie EK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Podunajsko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42 372 186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Posudzovanie ŽoNFP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október 2011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588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Bytča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55 298 800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ŽoNFP neschválená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53682A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620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Bodva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64 518 495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sk-SK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3682A"/>
                          </a:solidFill>
                          <a:effectLst/>
                          <a:latin typeface="Calibri" pitchFamily="34" charset="0"/>
                        </a:rPr>
                        <a:t>ŽoPP – schválená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sk-SK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53682A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8313" y="1052513"/>
            <a:ext cx="8229600" cy="1143000"/>
          </a:xfrm>
        </p:spPr>
        <p:txBody>
          <a:bodyPr/>
          <a:lstStyle/>
          <a:p>
            <a:pPr marL="762000" indent="-762000">
              <a:lnSpc>
                <a:spcPct val="80000"/>
              </a:lnSpc>
              <a:defRPr/>
            </a:pPr>
            <a:r>
              <a:rPr lang="sk-SK" sz="34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</a:t>
            </a:r>
            <a:r>
              <a:rPr lang="sk-SK" sz="4800" smtClean="0"/>
              <a:t> </a:t>
            </a:r>
            <a:r>
              <a:rPr lang="sk-SK" sz="34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Skúsenosti z doterajšieho procesu schvaľovania</a:t>
            </a:r>
            <a:endParaRPr lang="en-GB" sz="3400" b="1" smtClean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76475"/>
            <a:ext cx="8229600" cy="3849688"/>
          </a:xfrm>
        </p:spPr>
        <p:txBody>
          <a:bodyPr/>
          <a:lstStyle/>
          <a:p>
            <a:pPr marL="95250" indent="-95250">
              <a:lnSpc>
                <a:spcPct val="90000"/>
              </a:lnSpc>
              <a:defRPr/>
            </a:pPr>
            <a:r>
              <a:rPr lang="sk-SK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Najčastejšie pripomienky</a:t>
            </a:r>
          </a:p>
          <a:p>
            <a:pPr marL="95250" indent="-95250">
              <a:lnSpc>
                <a:spcPct val="90000"/>
              </a:lnSpc>
              <a:buFont typeface="Arial" charset="0"/>
              <a:buNone/>
              <a:defRPr/>
            </a:pPr>
            <a:endParaRPr lang="en-GB" sz="28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marL="628650" lvl="1" indent="-354013">
              <a:lnSpc>
                <a:spcPct val="90000"/>
              </a:lnSpc>
              <a:defRPr/>
            </a:pPr>
            <a:r>
              <a:rPr lang="sk-SK" sz="2400" b="1" smtClean="0">
                <a:solidFill>
                  <a:schemeClr val="bg1"/>
                </a:solidFill>
              </a:rPr>
              <a:t>Ciele opatrenia</a:t>
            </a:r>
            <a:r>
              <a:rPr lang="sk-SK" sz="2400" smtClean="0">
                <a:solidFill>
                  <a:srgbClr val="53682A"/>
                </a:solidFill>
              </a:rPr>
              <a:t> – riešené aglomerácie pred a po realizácii</a:t>
            </a:r>
            <a:endParaRPr lang="en-GB" sz="2400" smtClean="0">
              <a:solidFill>
                <a:srgbClr val="53682A"/>
              </a:solidFill>
            </a:endParaRPr>
          </a:p>
          <a:p>
            <a:pPr marL="628650" lvl="1" indent="-354013">
              <a:lnSpc>
                <a:spcPct val="90000"/>
              </a:lnSpc>
              <a:defRPr/>
            </a:pPr>
            <a:r>
              <a:rPr lang="sk-SK" sz="2400" b="1" smtClean="0">
                <a:solidFill>
                  <a:schemeClr val="bg1"/>
                </a:solidFill>
              </a:rPr>
              <a:t>Súčasný stav (zásobovanie pitnou vodou, odkanalizovanie, ČOV, kalové hospodárstvo), Analýza dopytu</a:t>
            </a:r>
            <a:r>
              <a:rPr lang="sk-SK" sz="2400" smtClean="0">
                <a:solidFill>
                  <a:srgbClr val="53682A"/>
                </a:solidFill>
              </a:rPr>
              <a:t> – kvalita a súlad</a:t>
            </a:r>
          </a:p>
          <a:p>
            <a:pPr marL="628650" lvl="1" indent="-354013">
              <a:lnSpc>
                <a:spcPct val="90000"/>
              </a:lnSpc>
              <a:defRPr/>
            </a:pPr>
            <a:r>
              <a:rPr lang="sk-SK" sz="2400" b="1" smtClean="0">
                <a:solidFill>
                  <a:schemeClr val="bg1"/>
                </a:solidFill>
              </a:rPr>
              <a:t>Analýza možností (všeobecne + alternatívy + porovnanie alternatív)</a:t>
            </a:r>
            <a:r>
              <a:rPr lang="sk-SK" sz="2400" smtClean="0">
                <a:solidFill>
                  <a:srgbClr val="53682A"/>
                </a:solidFill>
              </a:rPr>
              <a:t> – výber alternatív</a:t>
            </a:r>
          </a:p>
          <a:p>
            <a:pPr marL="628650" lvl="1" indent="-354013">
              <a:lnSpc>
                <a:spcPct val="90000"/>
              </a:lnSpc>
              <a:defRPr/>
            </a:pPr>
            <a:r>
              <a:rPr lang="sk-SK" sz="2400" b="1" smtClean="0">
                <a:solidFill>
                  <a:schemeClr val="bg1"/>
                </a:solidFill>
              </a:rPr>
              <a:t>Finančná udržateľnosť projektov</a:t>
            </a:r>
            <a:r>
              <a:rPr lang="sk-SK" sz="2400" smtClean="0">
                <a:solidFill>
                  <a:srgbClr val="53682A"/>
                </a:solidFill>
              </a:rPr>
              <a:t> (tarify, vysoké náklady)</a:t>
            </a:r>
          </a:p>
          <a:p>
            <a:pPr marL="628650" lvl="1" indent="-354013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2400" smtClean="0">
              <a:solidFill>
                <a:srgbClr val="53682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2060575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40000"/>
              </a:spcBef>
              <a:buClr>
                <a:srgbClr val="00CC00"/>
              </a:buClr>
              <a:buFont typeface="Wingdings" pitchFamily="2" charset="2"/>
              <a:buChar char="Ø"/>
            </a:pPr>
            <a:r>
              <a:rPr lang="en-US" sz="2800" b="1" smtClean="0">
                <a:solidFill>
                  <a:schemeClr val="bg1"/>
                </a:solidFill>
              </a:rPr>
              <a:t>Workshop</a:t>
            </a:r>
            <a:r>
              <a:rPr lang="en-US" sz="2800" b="1" smtClean="0">
                <a:solidFill>
                  <a:srgbClr val="53682A"/>
                </a:solidFill>
              </a:rPr>
              <a:t> </a:t>
            </a:r>
            <a:r>
              <a:rPr lang="en-US" sz="2800" smtClean="0">
                <a:solidFill>
                  <a:srgbClr val="53682A"/>
                </a:solidFill>
              </a:rPr>
              <a:t>– 3.</a:t>
            </a:r>
            <a:r>
              <a:rPr lang="sk-SK" sz="2800" smtClean="0">
                <a:solidFill>
                  <a:srgbClr val="53682A"/>
                </a:solidFill>
              </a:rPr>
              <a:t> </a:t>
            </a:r>
            <a:r>
              <a:rPr lang="en-US" sz="2800" smtClean="0">
                <a:solidFill>
                  <a:srgbClr val="53682A"/>
                </a:solidFill>
              </a:rPr>
              <a:t>12.</a:t>
            </a:r>
            <a:r>
              <a:rPr lang="sk-SK" sz="2800" smtClean="0">
                <a:solidFill>
                  <a:srgbClr val="53682A"/>
                </a:solidFill>
              </a:rPr>
              <a:t> </a:t>
            </a:r>
            <a:r>
              <a:rPr lang="en-US" sz="2800" smtClean="0">
                <a:solidFill>
                  <a:srgbClr val="53682A"/>
                </a:solidFill>
              </a:rPr>
              <a:t>2008</a:t>
            </a:r>
            <a:r>
              <a:rPr lang="en-US" sz="2800" b="1" smtClean="0">
                <a:solidFill>
                  <a:srgbClr val="53682A"/>
                </a:solidFill>
              </a:rPr>
              <a:t> </a:t>
            </a:r>
            <a:endParaRPr lang="sk-SK" sz="2800" b="1" smtClean="0">
              <a:solidFill>
                <a:srgbClr val="53682A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buClr>
                <a:srgbClr val="00CC00"/>
              </a:buClr>
              <a:buFont typeface="Wingdings" pitchFamily="2" charset="2"/>
              <a:buChar char="Ø"/>
            </a:pPr>
            <a:r>
              <a:rPr lang="sk-SK" sz="2800" b="1" smtClean="0">
                <a:solidFill>
                  <a:schemeClr val="bg1"/>
                </a:solidFill>
              </a:rPr>
              <a:t>Návštevy projektov</a:t>
            </a:r>
            <a:r>
              <a:rPr lang="sk-SK" sz="2800" b="1" smtClean="0">
                <a:solidFill>
                  <a:srgbClr val="53682A"/>
                </a:solidFill>
              </a:rPr>
              <a:t> </a:t>
            </a:r>
            <a:r>
              <a:rPr lang="en-US" sz="2800" smtClean="0">
                <a:solidFill>
                  <a:srgbClr val="53682A"/>
                </a:solidFill>
              </a:rPr>
              <a:t>– 2</a:t>
            </a:r>
            <a:r>
              <a:rPr lang="sk-SK" sz="2800" smtClean="0">
                <a:solidFill>
                  <a:srgbClr val="53682A"/>
                </a:solidFill>
              </a:rPr>
              <a:t>2</a:t>
            </a:r>
            <a:r>
              <a:rPr lang="en-US" sz="2800" smtClean="0">
                <a:solidFill>
                  <a:srgbClr val="53682A"/>
                </a:solidFill>
              </a:rPr>
              <a:t> proje</a:t>
            </a:r>
            <a:r>
              <a:rPr lang="sk-SK" sz="2800" smtClean="0">
                <a:solidFill>
                  <a:srgbClr val="53682A"/>
                </a:solidFill>
              </a:rPr>
              <a:t>ktov</a:t>
            </a:r>
          </a:p>
          <a:p>
            <a:pPr>
              <a:lnSpc>
                <a:spcPct val="80000"/>
              </a:lnSpc>
              <a:spcBef>
                <a:spcPct val="40000"/>
              </a:spcBef>
              <a:buClr>
                <a:srgbClr val="00CC00"/>
              </a:buClr>
              <a:buFont typeface="Wingdings" pitchFamily="2" charset="2"/>
              <a:buChar char="Ø"/>
            </a:pPr>
            <a:r>
              <a:rPr lang="sk-SK" sz="2800" b="1" smtClean="0">
                <a:solidFill>
                  <a:schemeClr val="bg1"/>
                </a:solidFill>
              </a:rPr>
              <a:t>Pripomienkovanie ŠU, ŽoPP</a:t>
            </a:r>
            <a:r>
              <a:rPr lang="sk-SK" sz="2800" b="1" smtClean="0">
                <a:solidFill>
                  <a:srgbClr val="53682A"/>
                </a:solidFill>
              </a:rPr>
              <a:t> </a:t>
            </a:r>
            <a:r>
              <a:rPr lang="sk-SK" sz="2800" smtClean="0">
                <a:solidFill>
                  <a:srgbClr val="53682A"/>
                </a:solidFill>
              </a:rPr>
              <a:t>+ účasť na prezentáciách</a:t>
            </a:r>
          </a:p>
          <a:p>
            <a:pPr>
              <a:lnSpc>
                <a:spcPct val="80000"/>
              </a:lnSpc>
              <a:spcBef>
                <a:spcPct val="40000"/>
              </a:spcBef>
              <a:buClr>
                <a:srgbClr val="00CC00"/>
              </a:buClr>
              <a:buFont typeface="Wingdings" pitchFamily="2" charset="2"/>
              <a:buChar char="Ø"/>
            </a:pPr>
            <a:r>
              <a:rPr lang="sk-SK" sz="2800" b="1" smtClean="0">
                <a:solidFill>
                  <a:schemeClr val="bg1"/>
                </a:solidFill>
              </a:rPr>
              <a:t>Vypracovanie</a:t>
            </a:r>
            <a:r>
              <a:rPr lang="sk-SK" sz="2800" b="1" smtClean="0">
                <a:solidFill>
                  <a:srgbClr val="53682A"/>
                </a:solidFill>
              </a:rPr>
              <a:t> </a:t>
            </a:r>
            <a:r>
              <a:rPr lang="en-US" sz="2800" b="1" smtClean="0">
                <a:solidFill>
                  <a:srgbClr val="53682A"/>
                </a:solidFill>
              </a:rPr>
              <a:t>„</a:t>
            </a:r>
            <a:r>
              <a:rPr lang="en-US" sz="2800" smtClean="0">
                <a:solidFill>
                  <a:srgbClr val="53682A"/>
                </a:solidFill>
              </a:rPr>
              <a:t>Methodology for the Economic Evaluation of Water Supply and Wastewater Projects“</a:t>
            </a:r>
            <a:endParaRPr lang="sk-SK" sz="2800" smtClean="0">
              <a:solidFill>
                <a:srgbClr val="53682A"/>
              </a:solidFill>
            </a:endParaRPr>
          </a:p>
          <a:p>
            <a:pPr>
              <a:lnSpc>
                <a:spcPct val="80000"/>
              </a:lnSpc>
              <a:spcBef>
                <a:spcPct val="40000"/>
              </a:spcBef>
              <a:buClr>
                <a:srgbClr val="00CC00"/>
              </a:buClr>
              <a:buFont typeface="Wingdings" pitchFamily="2" charset="2"/>
              <a:buChar char="Ø"/>
            </a:pPr>
            <a:r>
              <a:rPr lang="sk-SK" sz="2800" b="1" smtClean="0">
                <a:solidFill>
                  <a:schemeClr val="bg1"/>
                </a:solidFill>
              </a:rPr>
              <a:t>Vypracovanie modelu</a:t>
            </a:r>
            <a:r>
              <a:rPr lang="sk-SK" sz="2800" b="1" smtClean="0">
                <a:solidFill>
                  <a:srgbClr val="53682A"/>
                </a:solidFill>
              </a:rPr>
              <a:t> </a:t>
            </a:r>
            <a:r>
              <a:rPr lang="sk-SK" sz="2800" smtClean="0">
                <a:solidFill>
                  <a:srgbClr val="53682A"/>
                </a:solidFill>
              </a:rPr>
              <a:t>„Dopad Vyhlášky 217/2011 ÚRSO na finančnú udržateľnosť a výšku finančnej medzere veľkých projektov “</a:t>
            </a:r>
          </a:p>
          <a:p>
            <a:pPr>
              <a:lnSpc>
                <a:spcPct val="80000"/>
              </a:lnSpc>
            </a:pPr>
            <a:endParaRPr lang="sk-SK" smtClean="0">
              <a:solidFill>
                <a:srgbClr val="53682A"/>
              </a:solidFill>
            </a:endParaRPr>
          </a:p>
        </p:txBody>
      </p:sp>
      <p:sp>
        <p:nvSpPr>
          <p:cNvPr id="40964" name="Rectangle 4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468313" y="908050"/>
            <a:ext cx="8229600" cy="1143000"/>
          </a:xfrm>
        </p:spPr>
        <p:txBody>
          <a:bodyPr/>
          <a:lstStyle/>
          <a:p>
            <a:pPr marL="762000" indent="-762000">
              <a:lnSpc>
                <a:spcPct val="80000"/>
              </a:lnSpc>
              <a:defRPr/>
            </a:pPr>
            <a:r>
              <a:rPr lang="sk-SK" sz="34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 Spolupráca s JASPERS</a:t>
            </a:r>
            <a:endParaRPr lang="en-GB" sz="3400" b="1" smtClean="0">
              <a:solidFill>
                <a:srgbClr val="00CC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0825" y="1341438"/>
            <a:ext cx="8634413" cy="4967287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sk-SK" sz="4800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ĎAKUJEM ZA POZORNOSŤ !</a:t>
            </a:r>
            <a:br>
              <a:rPr lang="sk-SK" sz="4800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sk-SK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Mgr. Vladimír Bulík </a:t>
            </a:r>
            <a:br>
              <a:rPr lang="sk-SK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b="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Odbor riadenia administrácie projektov</a:t>
            </a:r>
            <a:br>
              <a:rPr lang="sk-SK" b="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sk-SK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sz="2700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EMAILOVÝ KONTAKT: </a:t>
            </a:r>
            <a:r>
              <a:rPr lang="sk-SK" sz="2700" b="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hlinkClick r:id="rId2"/>
              </a:rPr>
              <a:t>vladimir.bulik@enviro.gov.sk</a:t>
            </a:r>
            <a:r>
              <a:rPr lang="sk-SK" sz="2700" b="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sk-SK" sz="270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sk-SK" sz="2700" cap="none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sz="2700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TELEFONICKÝ KONTAKT: </a:t>
            </a:r>
            <a:r>
              <a:rPr lang="sk-SK" sz="2700" b="0" cap="none" smtClean="0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02/5956 2261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BDCD9F-2281-4956-A0BD-9DF2EEB08121}" type="slidenum">
              <a:rPr lang="sk-SK"/>
              <a:pPr>
                <a:defRPr/>
              </a:pPr>
              <a:t>23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0825" y="1125538"/>
            <a:ext cx="8634413" cy="755650"/>
          </a:xfrm>
        </p:spPr>
        <p:txBody>
          <a:bodyPr/>
          <a:lstStyle/>
          <a:p>
            <a:pPr eaLnBrk="1" hangingPunct="1">
              <a:defRPr/>
            </a:pPr>
            <a:r>
              <a:rPr lang="sk-SK" sz="3800" cap="none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Proces administrácie ŽoNFP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0" y="1844675"/>
            <a:ext cx="8634413" cy="4464050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sk-SK" sz="2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1. kontrola formálnej správnosti ŽoNFP vrátane registrácie:</a:t>
            </a:r>
          </a:p>
          <a:p>
            <a:pPr lvl="1">
              <a:defRPr/>
            </a:pPr>
            <a:r>
              <a:rPr lang="sk-SK" sz="2000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kontrola splnenia kritérií oprávnenosti</a:t>
            </a:r>
          </a:p>
          <a:p>
            <a:pPr lvl="1">
              <a:defRPr/>
            </a:pPr>
            <a:r>
              <a:rPr lang="sk-SK" sz="2000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kontrola splnenia kritérií úplnosti</a:t>
            </a:r>
          </a:p>
          <a:p>
            <a:pPr lvl="1">
              <a:defRPr/>
            </a:pPr>
            <a:r>
              <a:rPr lang="sk-SK" sz="2000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predbežná finančná kontrola</a:t>
            </a:r>
          </a:p>
          <a:p>
            <a:pPr lvl="1">
              <a:buFont typeface="Arial" charset="0"/>
              <a:buNone/>
              <a:defRPr/>
            </a:pPr>
            <a:endParaRPr lang="sk-SK" sz="1000" smtClean="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sk-SK" sz="2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2.</a:t>
            </a:r>
            <a:r>
              <a:rPr lang="sk-SK" sz="2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  <a:r>
              <a:rPr lang="sk-SK" sz="2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odborné hodnotenie ŽoNFP:</a:t>
            </a:r>
          </a:p>
          <a:p>
            <a:pPr lvl="1">
              <a:defRPr/>
            </a:pPr>
            <a:r>
              <a:rPr lang="sk-SK" sz="2000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environmentálno-technické hodnotenie</a:t>
            </a:r>
          </a:p>
          <a:p>
            <a:pPr lvl="1">
              <a:defRPr/>
            </a:pPr>
            <a:r>
              <a:rPr lang="sk-SK" sz="2000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ekonomické hodnotenie</a:t>
            </a:r>
          </a:p>
          <a:p>
            <a:pPr lvl="1">
              <a:buFont typeface="Arial" charset="0"/>
              <a:buNone/>
              <a:defRPr/>
            </a:pPr>
            <a:endParaRPr lang="sk-SK" sz="1000" smtClean="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sk-SK" sz="2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3. výber ŽoNFP</a:t>
            </a:r>
          </a:p>
          <a:p>
            <a:pPr>
              <a:buFont typeface="Arial" charset="0"/>
              <a:buNone/>
              <a:defRPr/>
            </a:pPr>
            <a:endParaRPr lang="sk-SK" sz="1000" b="1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>
              <a:buFont typeface="Arial" charset="0"/>
              <a:buNone/>
              <a:defRPr/>
            </a:pPr>
            <a:r>
              <a:rPr lang="sk-SK" sz="23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4. vydávanie rozhodnutí a opravné prostriedky proti rozhodnutiam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31E389-6041-4A92-B375-0BD10810574F}" type="slidenum">
              <a:rPr lang="sk-SK"/>
              <a:pPr>
                <a:defRPr/>
              </a:pPr>
              <a:t>3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1D6455-C43C-4165-9F3D-F01D39D78475}" type="slidenum">
              <a:rPr lang="sk-SK"/>
              <a:pPr>
                <a:defRPr/>
              </a:pPr>
              <a:t>4</a:t>
            </a:fld>
            <a:endParaRPr lang="sk-SK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179388" y="2276475"/>
            <a:ext cx="8640762" cy="277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algn="ctr">
              <a:defRPr/>
            </a:pPr>
            <a:endParaRPr lang="sk-SK" sz="2000">
              <a:solidFill>
                <a:srgbClr val="99FF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1" algn="ctr">
              <a:defRPr/>
            </a:pPr>
            <a:r>
              <a:rPr lang="sk-SK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>
              <a:defRPr/>
            </a:pPr>
            <a:r>
              <a:rPr lang="sk-SK" b="1">
                <a:solidFill>
                  <a:srgbClr val="000000"/>
                </a:solidFill>
              </a:rPr>
              <a:t>Počet prijatých žiadostí o NFP 				= 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1 499 ŽONFP</a:t>
            </a:r>
            <a:r>
              <a:rPr lang="sk-SK" b="1">
                <a:solidFill>
                  <a:srgbClr val="000000"/>
                </a:solidFill>
              </a:rPr>
              <a:t/>
            </a:r>
            <a:br>
              <a:rPr lang="sk-SK" b="1">
                <a:solidFill>
                  <a:srgbClr val="000000"/>
                </a:solidFill>
              </a:rPr>
            </a:br>
            <a:r>
              <a:rPr lang="sk-SK" b="1">
                <a:solidFill>
                  <a:srgbClr val="000000"/>
                </a:solidFill>
              </a:rPr>
              <a:t>Výška žiadaného príspevku v EUR (ŠF+ŠR) 		</a:t>
            </a:r>
            <a:r>
              <a:rPr lang="sk-SK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4 537 620 430 €</a:t>
            </a:r>
            <a:b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b="1">
                <a:solidFill>
                  <a:srgbClr val="000000"/>
                </a:solidFill>
              </a:rPr>
              <a:t>Počet schválených žiadostí o NFP 			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591 ŽONFP</a:t>
            </a:r>
            <a:r>
              <a:rPr lang="sk-SK" b="1">
                <a:solidFill>
                  <a:srgbClr val="000000"/>
                </a:solidFill>
              </a:rPr>
              <a:t/>
            </a:r>
            <a:br>
              <a:rPr lang="sk-SK" b="1">
                <a:solidFill>
                  <a:srgbClr val="000000"/>
                </a:solidFill>
              </a:rPr>
            </a:br>
            <a:r>
              <a:rPr lang="sk-SK" b="1">
                <a:solidFill>
                  <a:srgbClr val="000000"/>
                </a:solidFill>
              </a:rPr>
              <a:t>Výška schváleného príspevku v EUR (ŠF+SR) 		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1 498 476 313  €</a:t>
            </a:r>
            <a:b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b="1">
                <a:solidFill>
                  <a:srgbClr val="000000"/>
                </a:solidFill>
              </a:rPr>
              <a:t>Počet zazmluvnených projektov 			              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569 projektov</a:t>
            </a:r>
            <a:r>
              <a:rPr lang="sk-SK" b="1">
                <a:solidFill>
                  <a:srgbClr val="000000"/>
                </a:solidFill>
              </a:rPr>
              <a:t/>
            </a:r>
            <a:br>
              <a:rPr lang="sk-SK" b="1">
                <a:solidFill>
                  <a:srgbClr val="000000"/>
                </a:solidFill>
              </a:rPr>
            </a:br>
            <a:r>
              <a:rPr lang="sk-SK" b="1">
                <a:solidFill>
                  <a:srgbClr val="000000"/>
                </a:solidFill>
              </a:rPr>
              <a:t>Výška zazmluvnených prostriedkov v EUR (ŠF+SR) 	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1 351 512 064 €</a:t>
            </a:r>
            <a:b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b="1">
                <a:solidFill>
                  <a:srgbClr val="000000"/>
                </a:solidFill>
              </a:rPr>
              <a:t>Počet projektov v realizácii 				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421 projektov</a:t>
            </a:r>
            <a:r>
              <a:rPr lang="sk-SK" b="1">
                <a:solidFill>
                  <a:srgbClr val="000000"/>
                </a:solidFill>
              </a:rPr>
              <a:t/>
            </a:r>
            <a:br>
              <a:rPr lang="sk-SK" b="1">
                <a:solidFill>
                  <a:srgbClr val="000000"/>
                </a:solidFill>
              </a:rPr>
            </a:br>
            <a:r>
              <a:rPr lang="sk-SK" b="1">
                <a:solidFill>
                  <a:srgbClr val="000000"/>
                </a:solidFill>
              </a:rPr>
              <a:t>Počet ukončených projektov 				= </a:t>
            </a:r>
            <a:r>
              <a:rPr lang="sk-SK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40 projektov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539750" y="1347788"/>
            <a:ext cx="7743825" cy="169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k-SK" sz="3500" b="1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ZHRNUTIE VYHLÁSENÝCH VÝZIEV </a:t>
            </a:r>
            <a:br>
              <a:rPr lang="sk-SK" sz="3500" b="1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sk-SK" sz="3500" b="1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 14.11.2011:</a:t>
            </a:r>
            <a:br>
              <a:rPr lang="sk-SK" sz="3500" b="1">
                <a:solidFill>
                  <a:srgbClr val="4F622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sk-SK" sz="3500" b="1">
              <a:solidFill>
                <a:srgbClr val="4F6228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9" name="Group 10"/>
          <p:cNvGrpSpPr>
            <a:grpSpLocks/>
          </p:cNvGrpSpPr>
          <p:nvPr/>
        </p:nvGrpSpPr>
        <p:grpSpPr bwMode="auto">
          <a:xfrm>
            <a:off x="250825" y="1219200"/>
            <a:ext cx="8569325" cy="5638800"/>
            <a:chOff x="158" y="768"/>
            <a:chExt cx="5262" cy="3552"/>
          </a:xfrm>
        </p:grpSpPr>
        <p:graphicFrame>
          <p:nvGraphicFramePr>
            <p:cNvPr id="15368" name="Object 8"/>
            <p:cNvGraphicFramePr>
              <a:graphicFrameLocks noChangeAspect="1"/>
            </p:cNvGraphicFramePr>
            <p:nvPr/>
          </p:nvGraphicFramePr>
          <p:xfrm>
            <a:off x="158" y="768"/>
            <a:ext cx="5262" cy="35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9" name="Graf" r:id="rId3" imgW="5886450" imgH="3629025" progId="Excel.Chart.8">
                    <p:embed/>
                  </p:oleObj>
                </mc:Choice>
                <mc:Fallback>
                  <p:oleObj name="Graf" r:id="rId3" imgW="5886450" imgH="3629025" progId="Excel.Chart.8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" y="768"/>
                          <a:ext cx="5262" cy="35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70" name="Line 8"/>
            <p:cNvSpPr>
              <a:spLocks noChangeShapeType="1"/>
            </p:cNvSpPr>
            <p:nvPr/>
          </p:nvSpPr>
          <p:spPr bwMode="auto">
            <a:xfrm flipH="1">
              <a:off x="2472" y="1706"/>
              <a:ext cx="90" cy="1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sk-SK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50825" y="1052513"/>
          <a:ext cx="8569325" cy="561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Graf" r:id="rId3" imgW="5886450" imgH="3629025" progId="Excel.Chart.8">
                  <p:embed/>
                </p:oleObj>
              </mc:Choice>
              <mc:Fallback>
                <p:oleObj name="Graf" r:id="rId3" imgW="5886450" imgH="3629025" progId="Excel.Char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052513"/>
                        <a:ext cx="8569325" cy="561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>
          <a:xfrm>
            <a:off x="323850" y="9810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sk-SK" sz="3500" b="1" smtClean="0">
                <a:solidFill>
                  <a:srgbClr val="00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Hlavné dôvody vyradenia ŽoNFP z procesu posudzovania</a:t>
            </a:r>
          </a:p>
        </p:txBody>
      </p:sp>
      <p:sp>
        <p:nvSpPr>
          <p:cNvPr id="17417" name="Rectangle 9"/>
          <p:cNvSpPr>
            <a:spLocks noGrp="1"/>
          </p:cNvSpPr>
          <p:nvPr>
            <p:ph type="body" sz="half" idx="4294967295"/>
          </p:nvPr>
        </p:nvSpPr>
        <p:spPr>
          <a:xfrm>
            <a:off x="-180975" y="2924175"/>
            <a:ext cx="4537075" cy="3201988"/>
          </a:xfrm>
        </p:spPr>
        <p:txBody>
          <a:bodyPr/>
          <a:lstStyle/>
          <a:p>
            <a:pPr marL="806450" lvl="3" indent="-268288">
              <a:lnSpc>
                <a:spcPct val="9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neoprávnenosť žiadateľa,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neoprávnenosť navrhovaného miesta realizácie projektu,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neoprávnenosť cieľov projektu,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neoprávnenosť aktivít projektu,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nesúlad žiadanej výšky NFP pre projekt s limitom pre minimálnu a maximálnu  stanovenú hranicu,</a:t>
            </a:r>
          </a:p>
          <a:p>
            <a:pPr marL="806450" lvl="3" indent="-268288">
              <a:lnSpc>
                <a:spcPct val="90000"/>
              </a:lnSpc>
              <a:buFont typeface="Arial" charset="0"/>
              <a:buNone/>
              <a:defRPr/>
            </a:pPr>
            <a:endParaRPr lang="sk-SK" sz="2200" b="1" smtClean="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8" name="Rectangle 10"/>
          <p:cNvSpPr>
            <a:spLocks noGrp="1"/>
          </p:cNvSpPr>
          <p:nvPr>
            <p:ph type="body" sz="half" idx="4294967295"/>
          </p:nvPr>
        </p:nvSpPr>
        <p:spPr>
          <a:xfrm>
            <a:off x="3924300" y="2924175"/>
            <a:ext cx="5040313" cy="3057525"/>
          </a:xfrm>
        </p:spPr>
        <p:txBody>
          <a:bodyPr/>
          <a:lstStyle/>
          <a:p>
            <a:pPr marL="806450" lvl="3" indent="-268288">
              <a:lnSpc>
                <a:spcPct val="80000"/>
              </a:lnSpc>
              <a:defRPr/>
            </a:pPr>
            <a:r>
              <a:rPr lang="sk-SK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nesúlad časového rámca realizácie projektu s limitom pre minimálnu a maximálnu dĺžku realizácie projektu,</a:t>
            </a:r>
            <a:endParaRPr lang="sk-SK" sz="2200" b="1" smtClean="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806450" lvl="3" indent="-268288">
              <a:lnSpc>
                <a:spcPct val="8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nesplnenie podmienok oprávnenosti z hľadiska podmienok záložného práva definovaných k hnuteľnému/nehnuteľnému majetku, ktoré sú predmetom projektu,</a:t>
            </a:r>
          </a:p>
          <a:p>
            <a:pPr marL="806450" lvl="3" indent="-268288">
              <a:lnSpc>
                <a:spcPct val="80000"/>
              </a:lnSpc>
              <a:defRPr/>
            </a:pPr>
            <a:r>
              <a:rPr lang="sk-SK" sz="22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nesúlad s pravidlami príslušnej schémy štátnej pomoci.</a:t>
            </a:r>
          </a:p>
          <a:p>
            <a:pPr marL="0" indent="0">
              <a:lnSpc>
                <a:spcPct val="80000"/>
              </a:lnSpc>
              <a:defRPr/>
            </a:pPr>
            <a:endParaRPr lang="sk-SK" sz="2200" b="1" smtClean="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>
              <a:lnSpc>
                <a:spcPct val="80000"/>
              </a:lnSpc>
              <a:defRPr/>
            </a:pPr>
            <a:endParaRPr lang="sk-SK" sz="2200" smtClean="0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179388" y="2060575"/>
            <a:ext cx="8785225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  <a:defRPr/>
            </a:pPr>
            <a:r>
              <a:rPr lang="sk-SK" sz="2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Nesplnenie kritérií oprávnenosti v zmysle podmienok definovaných vo výzve na predkladanie ŽoNFP:</a:t>
            </a:r>
          </a:p>
          <a:p>
            <a:pPr marL="1922463" lvl="3" indent="-342900">
              <a:defRPr/>
            </a:pPr>
            <a:r>
              <a:rPr lang="sk-SK"/>
              <a:t>	</a:t>
            </a:r>
            <a:endParaRPr lang="sk-SK" sz="2000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/>
          <p:cNvSpPr>
            <a:spLocks noGrp="1"/>
          </p:cNvSpPr>
          <p:nvPr>
            <p:ph type="body" sz="half" idx="4294967295"/>
          </p:nvPr>
        </p:nvSpPr>
        <p:spPr>
          <a:xfrm>
            <a:off x="-323850" y="1773238"/>
            <a:ext cx="5327650" cy="4105275"/>
          </a:xfrm>
        </p:spPr>
        <p:txBody>
          <a:bodyPr/>
          <a:lstStyle/>
          <a:p>
            <a:pPr marL="720725" lvl="3" indent="-182563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nesúlad údajov uvedených v predloženej (tlačenej verzii) ŽoNFP s údajmi, ktoré sú v ŽoNFP predloženej cez verejný portál ITMS, </a:t>
            </a:r>
          </a:p>
          <a:p>
            <a:pPr marL="720725" lvl="3" indent="-182563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originál ŽoNFP vrátane originálov všetkých povinných príloh a kópie ŽoNFP a všetkých povinných príloh nie sú v požadovanom počte a v požadovanej forme v zmysle podmienok definovaných vo výzve, </a:t>
            </a:r>
          </a:p>
          <a:p>
            <a:pPr marL="720725" lvl="3" indent="-182563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originál ŽoNFP a všetky čestné vyhlásenia a prílohy (v prípade, že za údaje a vypracovanie príloh zodpovedá výhradne žiadateľ a nie sú vydané príslušným úradom/inštitúciou na žiadateľa), nie sú podpísané štatutárnym orgánom žiadateľa a potvrdené pečiatkou žiadateľa,</a:t>
            </a:r>
            <a:r>
              <a:rPr lang="sk-SK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4582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211638" y="1844675"/>
            <a:ext cx="4932362" cy="4105275"/>
          </a:xfrm>
        </p:spPr>
        <p:txBody>
          <a:bodyPr/>
          <a:lstStyle/>
          <a:p>
            <a:pPr marL="720725" lvl="3" indent="-179388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predložené kópie ŽoNFP vrátane všetkých povinných príloh nie sú identické s originálom ŽoNFP, </a:t>
            </a:r>
          </a:p>
          <a:p>
            <a:pPr marL="720725" lvl="3" indent="-179388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predložené povinné prílohy ŽoNFP nie sú úplné a právoplatné v zmysle podmienok definovaných vo výzve, </a:t>
            </a:r>
          </a:p>
          <a:p>
            <a:pPr marL="720725" lvl="3" indent="-179388">
              <a:lnSpc>
                <a:spcPct val="80000"/>
              </a:lnSpc>
              <a:defRPr/>
            </a:pPr>
            <a:r>
              <a:rPr lang="sk-SK" sz="21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žiadateľ nespĺňa všetky všeobecné podmienky definované výzvou (vrátane dokumentov, na ktoré sa výzva odvoláva) a všetky špecifické podmienky vzťahujúce sa k príslušnej prioritnej osi/operačnému cieľu/aktivite. </a:t>
            </a:r>
          </a:p>
        </p:txBody>
      </p:sp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179388" y="981075"/>
            <a:ext cx="8785225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sk-SK" sz="2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</a:t>
            </a:r>
            <a:r>
              <a:rPr lang="sk-SK" sz="2200">
                <a:solidFill>
                  <a:srgbClr val="99CC00"/>
                </a:solidFill>
              </a:rPr>
              <a:t> </a:t>
            </a:r>
            <a:r>
              <a:rPr lang="sk-SK" sz="2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Nesplnenie kritérií úplnosti v zmysle podmienok definovaných vo výzve na predkladanie ŽoNFP:</a:t>
            </a:r>
            <a:endParaRPr lang="sk-SK" sz="2200" b="1">
              <a:solidFill>
                <a:srgbClr val="77933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179388" y="1341438"/>
            <a:ext cx="87852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sk-SK" sz="2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Nesplnenie podmienok odborného hodnotenia:</a:t>
            </a:r>
            <a:r>
              <a:rPr lang="sk-SK" sz="2500"/>
              <a:t>	</a:t>
            </a: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179388" y="3933825"/>
            <a:ext cx="87852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sk-SK" sz="25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Nesplnenie podmienok výberu ŽoNFP:</a:t>
            </a:r>
            <a:endParaRPr lang="sk-SK"/>
          </a:p>
        </p:txBody>
      </p:sp>
      <p:sp>
        <p:nvSpPr>
          <p:cNvPr id="19463" name="Rectangle 7"/>
          <p:cNvSpPr>
            <a:spLocks noGrp="1"/>
          </p:cNvSpPr>
          <p:nvPr>
            <p:ph type="body" idx="4294967295"/>
          </p:nvPr>
        </p:nvSpPr>
        <p:spPr>
          <a:xfrm>
            <a:off x="323850" y="1989138"/>
            <a:ext cx="8229600" cy="1800225"/>
          </a:xfrm>
        </p:spPr>
        <p:txBody>
          <a:bodyPr/>
          <a:lstStyle/>
          <a:p>
            <a:pPr marL="806450" lvl="3" indent="-268288">
              <a:lnSpc>
                <a:spcPct val="90000"/>
              </a:lnSpc>
              <a:defRPr/>
            </a:pPr>
            <a:r>
              <a:rPr lang="sk-SK" sz="23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nedosiahnutie 50% z maximálneho počtu bodov v rámci jedného z blokov odborného hodnotenia, 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3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nedosiahnutie 70% z celkového maximálneho počtu bodov,</a:t>
            </a:r>
          </a:p>
          <a:p>
            <a:pPr marL="806450" lvl="3" indent="-268288">
              <a:lnSpc>
                <a:spcPct val="90000"/>
              </a:lnSpc>
              <a:defRPr/>
            </a:pPr>
            <a:r>
              <a:rPr lang="sk-SK" sz="2300" b="1" smtClean="0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nesúlad so strategickými dokumentmi a právnymi predpismi (vylučovacie hodnotiace kritérium).  </a:t>
            </a:r>
          </a:p>
        </p:txBody>
      </p:sp>
      <p:sp>
        <p:nvSpPr>
          <p:cNvPr id="19468" name="Rectangle 12"/>
          <p:cNvSpPr>
            <a:spLocks/>
          </p:cNvSpPr>
          <p:nvPr/>
        </p:nvSpPr>
        <p:spPr bwMode="auto">
          <a:xfrm>
            <a:off x="250825" y="4652963"/>
            <a:ext cx="82296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06450" lvl="3" indent="-268288" eaLnBrk="0" hangingPunct="0">
              <a:lnSpc>
                <a:spcPct val="90000"/>
              </a:lnSpc>
              <a:spcBef>
                <a:spcPct val="20000"/>
              </a:spcBef>
              <a:buFont typeface="Arial" charset="0"/>
              <a:buChar char="–"/>
              <a:defRPr/>
            </a:pPr>
            <a:r>
              <a:rPr lang="sk-SK" sz="2300" b="1">
                <a:solidFill>
                  <a:srgbClr val="77933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nesplnenie výberových kritérií – hlavne výberové kritérium č. 2 Výška alokácie.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670</Words>
  <Application>Microsoft Office PowerPoint</Application>
  <PresentationFormat>Prezentácia na obrazovke (4:3)</PresentationFormat>
  <Paragraphs>124</Paragraphs>
  <Slides>23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5" baseType="lpstr">
      <vt:lpstr>Motív Office</vt:lpstr>
      <vt:lpstr>Graf</vt:lpstr>
      <vt:lpstr>Administrácia žiadostí o nenávratný finančný príspevok </vt:lpstr>
      <vt:lpstr>Prezentácia programu PowerPoint</vt:lpstr>
      <vt:lpstr>Proces administrácie ŽoNFP</vt:lpstr>
      <vt:lpstr>Prezentácia programu PowerPoint</vt:lpstr>
      <vt:lpstr>Prezentácia programu PowerPoint</vt:lpstr>
      <vt:lpstr>Prezentácia programu PowerPoint</vt:lpstr>
      <vt:lpstr>Hlavné dôvody vyradenia ŽoNFP z procesu posudzovania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1. Zmeny v indikatívnom zozname veľkých projektov</vt:lpstr>
      <vt:lpstr>1. Zmeny v indikatívnom zozname veľkých projektov</vt:lpstr>
      <vt:lpstr>Prezentácia programu PowerPoint</vt:lpstr>
      <vt:lpstr>Prezentácia programu PowerPoint</vt:lpstr>
      <vt:lpstr>2. Skúsenosti z doterajšieho procesu schvaľovania</vt:lpstr>
      <vt:lpstr>3. Spolupráca s JASPERS</vt:lpstr>
      <vt:lpstr>ĎAKUJEM ZA POZORNOSŤ !  Mgr. Vladimír Bulík  Odbor riadenia administrácie projektov  EMAILOVÝ KONTAKT: vladimir.bulik@enviro.gov.sk  TELEFONICKÝ KONTAKT: 02/5956 2261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Názov prednášky</dc:title>
  <dc:creator>Slováková Zdenka</dc:creator>
  <cp:lastModifiedBy>Slováková Zdenka</cp:lastModifiedBy>
  <cp:revision>16</cp:revision>
  <dcterms:created xsi:type="dcterms:W3CDTF">2011-10-07T12:51:42Z</dcterms:created>
  <dcterms:modified xsi:type="dcterms:W3CDTF">2011-12-08T10:51:16Z</dcterms:modified>
</cp:coreProperties>
</file>